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61" r:id="rId7"/>
    <p:sldId id="269" r:id="rId8"/>
    <p:sldId id="264" r:id="rId9"/>
    <p:sldId id="270" r:id="rId10"/>
    <p:sldId id="276" r:id="rId11"/>
    <p:sldId id="277" r:id="rId12"/>
    <p:sldId id="279" r:id="rId13"/>
    <p:sldId id="278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한컴 말랑말랑 Bold" panose="020F0803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FA225"/>
    <a:srgbClr val="FFEBAD"/>
    <a:srgbClr val="FF8800"/>
    <a:srgbClr val="C0DAFF"/>
    <a:srgbClr val="FFD143"/>
    <a:srgbClr val="2564F7"/>
    <a:srgbClr val="DF324B"/>
    <a:srgbClr val="FBFCFF"/>
    <a:srgbClr val="CBD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6F783-0E62-4F46-AE65-09E278FDB8DF}" v="2" dt="2023-04-23T19:26:54.117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D5C734-EFEA-4502-A86E-A6E2DC27445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4364FDA-C6FF-40D3-A7F9-3CB4951FE393}">
      <dgm:prSet phldrT="[텍스트]"/>
      <dgm:spPr/>
      <dgm:t>
        <a:bodyPr/>
        <a:lstStyle/>
        <a:p>
          <a:pPr latinLnBrk="1"/>
          <a:r>
            <a: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홍보 마케팅</a:t>
          </a:r>
          <a:r>
            <a: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강화</a:t>
          </a:r>
        </a:p>
      </dgm:t>
    </dgm:pt>
    <dgm:pt modelId="{CB957D20-3774-4648-A591-0F82274B81A2}" type="parTrans" cxnId="{248C6836-9013-4C6E-A04B-A7205CDA0216}">
      <dgm:prSet/>
      <dgm:spPr/>
      <dgm:t>
        <a:bodyPr/>
        <a:lstStyle/>
        <a:p>
          <a:pPr latinLnBrk="1"/>
          <a:endParaRPr lang="ko-KR" altLang="en-US"/>
        </a:p>
      </dgm:t>
    </dgm:pt>
    <dgm:pt modelId="{7FF829A0-C05B-4BE1-B838-405EF2F0573C}" type="sibTrans" cxnId="{248C6836-9013-4C6E-A04B-A7205CDA0216}">
      <dgm:prSet/>
      <dgm:spPr/>
      <dgm:t>
        <a:bodyPr/>
        <a:lstStyle/>
        <a:p>
          <a:pPr latinLnBrk="1"/>
          <a:endParaRPr lang="ko-KR" altLang="en-US"/>
        </a:p>
      </dgm:t>
    </dgm:pt>
    <dgm:pt modelId="{C10E9A64-247D-408D-9861-98A601F920BE}">
      <dgm:prSet phldrT="[텍스트]"/>
      <dgm:spPr/>
      <dgm:t>
        <a:bodyPr/>
        <a:lstStyle/>
        <a:p>
          <a:pPr latinLnBrk="1"/>
          <a:r>
            <a:rPr lang="ko-KR" altLang="en-US" b="0" i="0" dirty="0"/>
            <a:t>유저가 자신의 동물을 공유하는 </a:t>
          </a:r>
          <a:r>
            <a:rPr lang="en-US" altLang="ko-KR" b="0" i="0" dirty="0"/>
            <a:t>SNS </a:t>
          </a:r>
          <a:r>
            <a:rPr lang="ko-KR" altLang="en-US" b="0" i="0" dirty="0"/>
            <a:t>기능</a:t>
          </a:r>
          <a:r>
            <a:rPr lang="en-US" altLang="ko-KR" b="0" i="0" dirty="0"/>
            <a:t>, </a:t>
          </a:r>
          <a:r>
            <a:rPr lang="ko-KR" altLang="en-US" b="0" i="0" dirty="0"/>
            <a:t>해시태그 이벤트</a:t>
          </a:r>
          <a:r>
            <a:rPr lang="en-US" altLang="ko-KR" b="0" i="0" dirty="0"/>
            <a:t>, </a:t>
          </a:r>
          <a:r>
            <a:rPr lang="ko-KR" altLang="en-US" b="0" i="0" dirty="0"/>
            <a:t>광고 캠페인</a:t>
          </a:r>
          <a:r>
            <a:rPr lang="en-US" altLang="ko-KR" b="0" i="0" dirty="0"/>
            <a:t>, </a:t>
          </a:r>
          <a:r>
            <a:rPr lang="ko-KR" altLang="en-US" b="0" i="0" dirty="0"/>
            <a:t>협력 업체와의 이벤트</a:t>
          </a:r>
          <a:endParaRPr lang="ko-KR" altLang="en-US" dirty="0"/>
        </a:p>
      </dgm:t>
    </dgm:pt>
    <dgm:pt modelId="{277A1C10-6C06-4333-8A57-A7CD25C051C9}" type="parTrans" cxnId="{70055A00-1687-42B6-A22E-10383465B2C0}">
      <dgm:prSet/>
      <dgm:spPr/>
      <dgm:t>
        <a:bodyPr/>
        <a:lstStyle/>
        <a:p>
          <a:pPr latinLnBrk="1"/>
          <a:endParaRPr lang="ko-KR" altLang="en-US"/>
        </a:p>
      </dgm:t>
    </dgm:pt>
    <dgm:pt modelId="{84F24547-989F-4344-BBF2-4FC4A6CD10C3}" type="sibTrans" cxnId="{70055A00-1687-42B6-A22E-10383465B2C0}">
      <dgm:prSet/>
      <dgm:spPr/>
      <dgm:t>
        <a:bodyPr/>
        <a:lstStyle/>
        <a:p>
          <a:pPr latinLnBrk="1"/>
          <a:endParaRPr lang="ko-KR" altLang="en-US"/>
        </a:p>
      </dgm:t>
    </dgm:pt>
    <dgm:pt modelId="{94A314FF-CBA2-4AF1-B4A3-CD51895BECD7}">
      <dgm:prSet phldrT="[텍스트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r>
            <a: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해외 사업화</a:t>
          </a:r>
        </a:p>
      </dgm:t>
    </dgm:pt>
    <dgm:pt modelId="{2EB7A6DA-064E-4D92-86DF-EFD1C0DF22C4}" type="parTrans" cxnId="{B73CAE0D-6A52-4B97-9BB3-2B18B20E9B0F}">
      <dgm:prSet/>
      <dgm:spPr/>
      <dgm:t>
        <a:bodyPr/>
        <a:lstStyle/>
        <a:p>
          <a:pPr latinLnBrk="1"/>
          <a:endParaRPr lang="ko-KR" altLang="en-US"/>
        </a:p>
      </dgm:t>
    </dgm:pt>
    <dgm:pt modelId="{CDE588BB-C788-4DF9-A3A6-F190E2627E3A}" type="sibTrans" cxnId="{B73CAE0D-6A52-4B97-9BB3-2B18B20E9B0F}">
      <dgm:prSet/>
      <dgm:spPr/>
      <dgm:t>
        <a:bodyPr/>
        <a:lstStyle/>
        <a:p>
          <a:pPr latinLnBrk="1"/>
          <a:endParaRPr lang="ko-KR" altLang="en-US"/>
        </a:p>
      </dgm:t>
    </dgm:pt>
    <dgm:pt modelId="{F8841E51-C289-4567-95C0-EE4BBA326521}">
      <dgm:prSet phldrT="[텍스트]"/>
      <dgm:spPr/>
      <dgm:t>
        <a:bodyPr/>
        <a:lstStyle/>
        <a:p>
          <a:pPr algn="l" latinLnBrk="1"/>
          <a:r>
            <a: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전문가와의 협업</a:t>
          </a:r>
        </a:p>
      </dgm:t>
    </dgm:pt>
    <dgm:pt modelId="{EE02A284-F9C5-4EE7-90B0-074BC79F03B7}" type="parTrans" cxnId="{B9262787-84A5-448B-A2D4-B6681CC60575}">
      <dgm:prSet/>
      <dgm:spPr/>
      <dgm:t>
        <a:bodyPr/>
        <a:lstStyle/>
        <a:p>
          <a:pPr latinLnBrk="1"/>
          <a:endParaRPr lang="ko-KR" altLang="en-US"/>
        </a:p>
      </dgm:t>
    </dgm:pt>
    <dgm:pt modelId="{12E91A6D-E626-4A2C-99AE-8C33B4ECACC7}" type="sibTrans" cxnId="{B9262787-84A5-448B-A2D4-B6681CC60575}">
      <dgm:prSet/>
      <dgm:spPr/>
      <dgm:t>
        <a:bodyPr/>
        <a:lstStyle/>
        <a:p>
          <a:pPr latinLnBrk="1"/>
          <a:endParaRPr lang="ko-KR" altLang="en-US"/>
        </a:p>
      </dgm:t>
    </dgm:pt>
    <dgm:pt modelId="{9D537243-C861-4B15-9C4B-2F7D9EC9A2D3}">
      <dgm:prSet phldrT="[텍스트]"/>
      <dgm:spPr/>
      <dgm:t>
        <a:bodyPr/>
        <a:lstStyle/>
        <a:p>
          <a:pPr algn="l" latinLnBrk="1"/>
          <a:r>
            <a:rPr lang="ko-KR" altLang="en-US" b="0" i="0" dirty="0"/>
            <a:t>내용과 기능을 보다 전문적으로 구축</a:t>
          </a:r>
          <a:endParaRPr lang="ko-KR" altLang="en-US" dirty="0"/>
        </a:p>
      </dgm:t>
    </dgm:pt>
    <dgm:pt modelId="{44881133-5EC0-414E-8553-0A53A2D4FBF3}" type="parTrans" cxnId="{B3C1F2D5-9049-4FD8-9B9D-968FF9C27FC8}">
      <dgm:prSet/>
      <dgm:spPr/>
      <dgm:t>
        <a:bodyPr/>
        <a:lstStyle/>
        <a:p>
          <a:pPr latinLnBrk="1"/>
          <a:endParaRPr lang="ko-KR" altLang="en-US"/>
        </a:p>
      </dgm:t>
    </dgm:pt>
    <dgm:pt modelId="{95B9B3CE-1C72-48EF-9D02-9749FC666E0B}" type="sibTrans" cxnId="{B3C1F2D5-9049-4FD8-9B9D-968FF9C27FC8}">
      <dgm:prSet/>
      <dgm:spPr/>
      <dgm:t>
        <a:bodyPr/>
        <a:lstStyle/>
        <a:p>
          <a:pPr latinLnBrk="1"/>
          <a:endParaRPr lang="ko-KR" altLang="en-US"/>
        </a:p>
      </dgm:t>
    </dgm:pt>
    <dgm:pt modelId="{E5D0095C-A4EF-470B-929E-CBB2A76E34AE}">
      <dgm:prSet phldrT="[텍스트]"/>
      <dgm:spPr/>
      <dgm:t>
        <a:bodyPr/>
        <a:lstStyle/>
        <a:p>
          <a:pPr algn="l" latinLnBrk="1"/>
          <a:r>
            <a:rPr lang="ko-KR" altLang="en-US" b="0" i="0" dirty="0"/>
            <a:t>동물 행동학자나 동물 보호 단체와 협력하여 동물 캐릭터의 특징과 행동을 보다 현실적으로 반영한 캐릭터 제공</a:t>
          </a:r>
          <a:r>
            <a:rPr lang="en-US" altLang="ko-KR" b="0" i="0" dirty="0"/>
            <a:t>, </a:t>
          </a:r>
          <a:r>
            <a:rPr lang="ko-KR" altLang="en-US" b="0" i="0" dirty="0"/>
            <a:t>일정 관리 전문가와의 협력을 통해 보다 세부적인 기능과 사용자 맞춤형 서비스를 제공</a:t>
          </a:r>
          <a:r>
            <a:rPr lang="en-US" altLang="ko-KR" b="0" i="0" dirty="0"/>
            <a:t>. </a:t>
          </a:r>
          <a:endParaRPr lang="ko-KR" altLang="en-US" dirty="0"/>
        </a:p>
      </dgm:t>
    </dgm:pt>
    <dgm:pt modelId="{83FB6409-68C6-4B74-9647-4700D671C8B5}" type="parTrans" cxnId="{2C3E74F6-8056-4FBB-9FAD-9A4759262DF8}">
      <dgm:prSet/>
      <dgm:spPr/>
      <dgm:t>
        <a:bodyPr/>
        <a:lstStyle/>
        <a:p>
          <a:pPr latinLnBrk="1"/>
          <a:endParaRPr lang="ko-KR" altLang="en-US"/>
        </a:p>
      </dgm:t>
    </dgm:pt>
    <dgm:pt modelId="{62029AC3-8368-4978-B8B3-AE0E7E8DE458}" type="sibTrans" cxnId="{2C3E74F6-8056-4FBB-9FAD-9A4759262DF8}">
      <dgm:prSet/>
      <dgm:spPr/>
      <dgm:t>
        <a:bodyPr/>
        <a:lstStyle/>
        <a:p>
          <a:pPr latinLnBrk="1"/>
          <a:endParaRPr lang="ko-KR" altLang="en-US"/>
        </a:p>
      </dgm:t>
    </dgm:pt>
    <dgm:pt modelId="{44370630-A22D-4C88-86E0-51F28CEEEDC7}">
      <dgm:prSet phldrT="[텍스트]"/>
      <dgm:spPr/>
      <dgm:t>
        <a:bodyPr/>
        <a:lstStyle/>
        <a:p>
          <a:pPr latinLnBrk="1"/>
          <a:r>
            <a:rPr lang="ko-KR" altLang="en-US" b="0" i="0" dirty="0"/>
            <a:t>기존 사용자들에게는 리뷰 작성을 유도하거나 추천 프로그램을 도입</a:t>
          </a:r>
          <a:r>
            <a:rPr lang="en-US" altLang="ko-KR" b="0" i="0" dirty="0"/>
            <a:t>, </a:t>
          </a:r>
          <a:r>
            <a:rPr lang="ko-KR" altLang="en-US" b="0" i="0" dirty="0"/>
            <a:t>새로운 사용자 유입 촉진</a:t>
          </a:r>
          <a:endParaRPr lang="ko-KR" altLang="en-US" dirty="0"/>
        </a:p>
      </dgm:t>
    </dgm:pt>
    <dgm:pt modelId="{B99840FB-3546-45B0-B668-89E12A317724}" type="parTrans" cxnId="{69E7AF41-834B-44F0-96F1-5C61257685F9}">
      <dgm:prSet/>
      <dgm:spPr/>
      <dgm:t>
        <a:bodyPr/>
        <a:lstStyle/>
        <a:p>
          <a:pPr latinLnBrk="1"/>
          <a:endParaRPr lang="ko-KR" altLang="en-US"/>
        </a:p>
      </dgm:t>
    </dgm:pt>
    <dgm:pt modelId="{73B90AFE-EF94-49AD-A821-E130E3A6E8D5}" type="sibTrans" cxnId="{69E7AF41-834B-44F0-96F1-5C61257685F9}">
      <dgm:prSet/>
      <dgm:spPr/>
      <dgm:t>
        <a:bodyPr/>
        <a:lstStyle/>
        <a:p>
          <a:pPr latinLnBrk="1"/>
          <a:endParaRPr lang="ko-KR" altLang="en-US"/>
        </a:p>
      </dgm:t>
    </dgm:pt>
    <dgm:pt modelId="{0DC300AC-6B12-463F-B770-7019BD6D626C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r>
            <a:rPr lang="ko-KR" altLang="en-US" b="0" i="0" dirty="0"/>
            <a:t>다국어 지원 및 문화 적응</a:t>
          </a:r>
          <a:endParaRPr lang="ko-KR" altLang="en-US" dirty="0"/>
        </a:p>
      </dgm:t>
    </dgm:pt>
    <dgm:pt modelId="{B77A3F9A-4E55-46F6-86CA-E71FC47EF007}" type="sibTrans" cxnId="{80E43328-93CA-4E6F-8C7C-BFC830C3CADE}">
      <dgm:prSet/>
      <dgm:spPr/>
      <dgm:t>
        <a:bodyPr/>
        <a:lstStyle/>
        <a:p>
          <a:pPr latinLnBrk="1"/>
          <a:endParaRPr lang="ko-KR" altLang="en-US"/>
        </a:p>
      </dgm:t>
    </dgm:pt>
    <dgm:pt modelId="{C00429AC-24E9-4DFC-8E30-8A0C117DE7CA}" type="parTrans" cxnId="{80E43328-93CA-4E6F-8C7C-BFC830C3CADE}">
      <dgm:prSet/>
      <dgm:spPr/>
      <dgm:t>
        <a:bodyPr/>
        <a:lstStyle/>
        <a:p>
          <a:pPr latinLnBrk="1"/>
          <a:endParaRPr lang="ko-KR" altLang="en-US"/>
        </a:p>
      </dgm:t>
    </dgm:pt>
    <dgm:pt modelId="{9D3CDD68-4B60-4585-9190-6B1F0770DB68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244681EF-AFB1-42D7-AC75-551205475D46}" type="sibTrans" cxnId="{4F1FBAB8-AFF5-4FE1-B881-A1B68A17F3BA}">
      <dgm:prSet/>
      <dgm:spPr/>
      <dgm:t>
        <a:bodyPr/>
        <a:lstStyle/>
        <a:p>
          <a:pPr latinLnBrk="1"/>
          <a:endParaRPr lang="ko-KR" altLang="en-US"/>
        </a:p>
      </dgm:t>
    </dgm:pt>
    <dgm:pt modelId="{E96B4519-72AA-4D03-9C8F-F4A0304BD8C9}" type="parTrans" cxnId="{4F1FBAB8-AFF5-4FE1-B881-A1B68A17F3BA}">
      <dgm:prSet/>
      <dgm:spPr/>
      <dgm:t>
        <a:bodyPr/>
        <a:lstStyle/>
        <a:p>
          <a:pPr latinLnBrk="1"/>
          <a:endParaRPr lang="ko-KR" altLang="en-US"/>
        </a:p>
      </dgm:t>
    </dgm:pt>
    <dgm:pt modelId="{D591CB1D-F3B9-45AF-BC89-2068D10C1128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53EE181B-81EA-4CB1-9184-A1AE3183D251}" type="parTrans" cxnId="{37E96DCB-77B6-4B18-9A2B-0705AC26CF44}">
      <dgm:prSet/>
      <dgm:spPr/>
      <dgm:t>
        <a:bodyPr/>
        <a:lstStyle/>
        <a:p>
          <a:pPr latinLnBrk="1"/>
          <a:endParaRPr lang="ko-KR" altLang="en-US"/>
        </a:p>
      </dgm:t>
    </dgm:pt>
    <dgm:pt modelId="{A2BA1274-56F4-4D04-87EF-E8A814F67F2D}" type="sibTrans" cxnId="{37E96DCB-77B6-4B18-9A2B-0705AC26CF44}">
      <dgm:prSet/>
      <dgm:spPr/>
      <dgm:t>
        <a:bodyPr/>
        <a:lstStyle/>
        <a:p>
          <a:pPr latinLnBrk="1"/>
          <a:endParaRPr lang="ko-KR" altLang="en-US"/>
        </a:p>
      </dgm:t>
    </dgm:pt>
    <dgm:pt modelId="{F4B3CC42-49F1-4112-A387-83801B22C524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r>
            <a:rPr lang="ko-KR" altLang="en-US" b="0" i="0" dirty="0"/>
            <a:t>로컬 파트너십 구축</a:t>
          </a:r>
          <a:endParaRPr lang="ko-KR" altLang="en-US" dirty="0"/>
        </a:p>
      </dgm:t>
    </dgm:pt>
    <dgm:pt modelId="{B07542B2-5630-4180-9208-1E1B4D35C20C}" type="parTrans" cxnId="{181681E3-672C-44F5-AA61-53FF79FF0547}">
      <dgm:prSet/>
      <dgm:spPr/>
      <dgm:t>
        <a:bodyPr/>
        <a:lstStyle/>
        <a:p>
          <a:pPr latinLnBrk="1"/>
          <a:endParaRPr lang="ko-KR" altLang="en-US"/>
        </a:p>
      </dgm:t>
    </dgm:pt>
    <dgm:pt modelId="{D787414E-8228-47D3-9D87-5353B52A5F87}" type="sibTrans" cxnId="{181681E3-672C-44F5-AA61-53FF79FF0547}">
      <dgm:prSet/>
      <dgm:spPr/>
      <dgm:t>
        <a:bodyPr/>
        <a:lstStyle/>
        <a:p>
          <a:pPr latinLnBrk="1"/>
          <a:endParaRPr lang="ko-KR" altLang="en-US"/>
        </a:p>
      </dgm:t>
    </dgm:pt>
    <dgm:pt modelId="{DCFF0E6D-729B-4C03-937A-503E49E6BB9F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DED3ABA2-C727-45F1-9D1B-328EA65AB05A}" type="parTrans" cxnId="{D0C8AC4B-AB13-4F52-AA84-01FB9A928E98}">
      <dgm:prSet/>
      <dgm:spPr/>
      <dgm:t>
        <a:bodyPr/>
        <a:lstStyle/>
        <a:p>
          <a:pPr latinLnBrk="1"/>
          <a:endParaRPr lang="ko-KR" altLang="en-US"/>
        </a:p>
      </dgm:t>
    </dgm:pt>
    <dgm:pt modelId="{9EC09379-D605-4779-A86D-7AE60ABF792B}" type="sibTrans" cxnId="{D0C8AC4B-AB13-4F52-AA84-01FB9A928E98}">
      <dgm:prSet/>
      <dgm:spPr/>
      <dgm:t>
        <a:bodyPr/>
        <a:lstStyle/>
        <a:p>
          <a:pPr latinLnBrk="1"/>
          <a:endParaRPr lang="ko-KR" altLang="en-US"/>
        </a:p>
      </dgm:t>
    </dgm:pt>
    <dgm:pt modelId="{10AEEAA9-4B34-42F1-B3B1-B82EBD1E3D2B}" type="pres">
      <dgm:prSet presAssocID="{1CD5C734-EFEA-4502-A86E-A6E2DC274458}" presName="Name0" presStyleCnt="0">
        <dgm:presLayoutVars>
          <dgm:dir/>
          <dgm:resizeHandles val="exact"/>
        </dgm:presLayoutVars>
      </dgm:prSet>
      <dgm:spPr/>
    </dgm:pt>
    <dgm:pt modelId="{66917F52-FFD6-4CB2-96AF-6EAAD0F97E90}" type="pres">
      <dgm:prSet presAssocID="{84364FDA-C6FF-40D3-A7F9-3CB4951FE393}" presName="node" presStyleLbl="node1" presStyleIdx="0" presStyleCnt="3" custLinFactX="-22546" custLinFactNeighborX="-100000" custLinFactNeighborY="-7143">
        <dgm:presLayoutVars>
          <dgm:bulletEnabled val="1"/>
        </dgm:presLayoutVars>
      </dgm:prSet>
      <dgm:spPr/>
    </dgm:pt>
    <dgm:pt modelId="{E7D0B180-C56A-405C-B0C5-345EDE680A13}" type="pres">
      <dgm:prSet presAssocID="{7FF829A0-C05B-4BE1-B838-405EF2F0573C}" presName="sibTrans" presStyleCnt="0"/>
      <dgm:spPr/>
    </dgm:pt>
    <dgm:pt modelId="{2F991BB1-CBEB-4982-88A5-1D404D0033B2}" type="pres">
      <dgm:prSet presAssocID="{94A314FF-CBA2-4AF1-B4A3-CD51895BECD7}" presName="node" presStyleLbl="node1" presStyleIdx="1" presStyleCnt="3" custLinFactX="95025" custLinFactNeighborX="100000" custLinFactNeighborY="-89">
        <dgm:presLayoutVars>
          <dgm:bulletEnabled val="1"/>
        </dgm:presLayoutVars>
      </dgm:prSet>
      <dgm:spPr/>
    </dgm:pt>
    <dgm:pt modelId="{F6F11BBB-C9E1-41B4-ADE9-F2766047F55C}" type="pres">
      <dgm:prSet presAssocID="{CDE588BB-C788-4DF9-A3A6-F190E2627E3A}" presName="sibTrans" presStyleCnt="0"/>
      <dgm:spPr/>
    </dgm:pt>
    <dgm:pt modelId="{907DEA19-C4FB-4230-A4AB-C1FCAC890E8C}" type="pres">
      <dgm:prSet presAssocID="{F8841E51-C289-4567-95C0-EE4BBA326521}" presName="node" presStyleLbl="node1" presStyleIdx="2" presStyleCnt="3" custLinFactX="-100000" custLinFactNeighborX="-147981" custLinFactNeighborY="-89">
        <dgm:presLayoutVars>
          <dgm:bulletEnabled val="1"/>
        </dgm:presLayoutVars>
      </dgm:prSet>
      <dgm:spPr/>
    </dgm:pt>
  </dgm:ptLst>
  <dgm:cxnLst>
    <dgm:cxn modelId="{70055A00-1687-42B6-A22E-10383465B2C0}" srcId="{84364FDA-C6FF-40D3-A7F9-3CB4951FE393}" destId="{C10E9A64-247D-408D-9861-98A601F920BE}" srcOrd="0" destOrd="0" parTransId="{277A1C10-6C06-4333-8A57-A7CD25C051C9}" sibTransId="{84F24547-989F-4344-BBF2-4FC4A6CD10C3}"/>
    <dgm:cxn modelId="{B73CAE0D-6A52-4B97-9BB3-2B18B20E9B0F}" srcId="{1CD5C734-EFEA-4502-A86E-A6E2DC274458}" destId="{94A314FF-CBA2-4AF1-B4A3-CD51895BECD7}" srcOrd="1" destOrd="0" parTransId="{2EB7A6DA-064E-4D92-86DF-EFD1C0DF22C4}" sibTransId="{CDE588BB-C788-4DF9-A3A6-F190E2627E3A}"/>
    <dgm:cxn modelId="{80E43328-93CA-4E6F-8C7C-BFC830C3CADE}" srcId="{94A314FF-CBA2-4AF1-B4A3-CD51895BECD7}" destId="{0DC300AC-6B12-463F-B770-7019BD6D626C}" srcOrd="0" destOrd="0" parTransId="{C00429AC-24E9-4DFC-8E30-8A0C117DE7CA}" sibTransId="{B77A3F9A-4E55-46F6-86CA-E71FC47EF007}"/>
    <dgm:cxn modelId="{248C6836-9013-4C6E-A04B-A7205CDA0216}" srcId="{1CD5C734-EFEA-4502-A86E-A6E2DC274458}" destId="{84364FDA-C6FF-40D3-A7F9-3CB4951FE393}" srcOrd="0" destOrd="0" parTransId="{CB957D20-3774-4648-A591-0F82274B81A2}" sibTransId="{7FF829A0-C05B-4BE1-B838-405EF2F0573C}"/>
    <dgm:cxn modelId="{1961925F-F1E4-4B3D-8063-61E017B9A4A4}" type="presOf" srcId="{9D537243-C861-4B15-9C4B-2F7D9EC9A2D3}" destId="{907DEA19-C4FB-4230-A4AB-C1FCAC890E8C}" srcOrd="0" destOrd="1" presId="urn:microsoft.com/office/officeart/2005/8/layout/hList6"/>
    <dgm:cxn modelId="{69E7AF41-834B-44F0-96F1-5C61257685F9}" srcId="{84364FDA-C6FF-40D3-A7F9-3CB4951FE393}" destId="{44370630-A22D-4C88-86E0-51F28CEEEDC7}" srcOrd="1" destOrd="0" parTransId="{B99840FB-3546-45B0-B668-89E12A317724}" sibTransId="{73B90AFE-EF94-49AD-A821-E130E3A6E8D5}"/>
    <dgm:cxn modelId="{48D91468-CEB5-4E1E-8238-932DED7EB3A2}" type="presOf" srcId="{1CD5C734-EFEA-4502-A86E-A6E2DC274458}" destId="{10AEEAA9-4B34-42F1-B3B1-B82EBD1E3D2B}" srcOrd="0" destOrd="0" presId="urn:microsoft.com/office/officeart/2005/8/layout/hList6"/>
    <dgm:cxn modelId="{6C74B448-29C3-419E-BC20-4234EE07044C}" type="presOf" srcId="{94A314FF-CBA2-4AF1-B4A3-CD51895BECD7}" destId="{2F991BB1-CBEB-4982-88A5-1D404D0033B2}" srcOrd="0" destOrd="0" presId="urn:microsoft.com/office/officeart/2005/8/layout/hList6"/>
    <dgm:cxn modelId="{D0C8AC4B-AB13-4F52-AA84-01FB9A928E98}" srcId="{94A314FF-CBA2-4AF1-B4A3-CD51895BECD7}" destId="{DCFF0E6D-729B-4C03-937A-503E49E6BB9F}" srcOrd="1" destOrd="0" parTransId="{DED3ABA2-C727-45F1-9D1B-328EA65AB05A}" sibTransId="{9EC09379-D605-4779-A86D-7AE60ABF792B}"/>
    <dgm:cxn modelId="{D8054E6C-751C-4B05-8236-D074D7ADB59C}" type="presOf" srcId="{9D3CDD68-4B60-4585-9190-6B1F0770DB68}" destId="{2F991BB1-CBEB-4982-88A5-1D404D0033B2}" srcOrd="0" destOrd="5" presId="urn:microsoft.com/office/officeart/2005/8/layout/hList6"/>
    <dgm:cxn modelId="{0291FA6D-DBFC-44ED-B930-F9D9B591103D}" type="presOf" srcId="{44370630-A22D-4C88-86E0-51F28CEEEDC7}" destId="{66917F52-FFD6-4CB2-96AF-6EAAD0F97E90}" srcOrd="0" destOrd="2" presId="urn:microsoft.com/office/officeart/2005/8/layout/hList6"/>
    <dgm:cxn modelId="{DDD2E57B-8AAF-41C2-8A82-BCBBF4330527}" type="presOf" srcId="{F4B3CC42-49F1-4112-A387-83801B22C524}" destId="{2F991BB1-CBEB-4982-88A5-1D404D0033B2}" srcOrd="0" destOrd="3" presId="urn:microsoft.com/office/officeart/2005/8/layout/hList6"/>
    <dgm:cxn modelId="{59C09986-5486-46E7-B74F-185696A614B6}" type="presOf" srcId="{E5D0095C-A4EF-470B-929E-CBB2A76E34AE}" destId="{907DEA19-C4FB-4230-A4AB-C1FCAC890E8C}" srcOrd="0" destOrd="2" presId="urn:microsoft.com/office/officeart/2005/8/layout/hList6"/>
    <dgm:cxn modelId="{B9262787-84A5-448B-A2D4-B6681CC60575}" srcId="{1CD5C734-EFEA-4502-A86E-A6E2DC274458}" destId="{F8841E51-C289-4567-95C0-EE4BBA326521}" srcOrd="2" destOrd="0" parTransId="{EE02A284-F9C5-4EE7-90B0-074BC79F03B7}" sibTransId="{12E91A6D-E626-4A2C-99AE-8C33B4ECACC7}"/>
    <dgm:cxn modelId="{2876BD8B-8616-4D8B-998E-04897DFC2F8A}" type="presOf" srcId="{DCFF0E6D-729B-4C03-937A-503E49E6BB9F}" destId="{2F991BB1-CBEB-4982-88A5-1D404D0033B2}" srcOrd="0" destOrd="2" presId="urn:microsoft.com/office/officeart/2005/8/layout/hList6"/>
    <dgm:cxn modelId="{BB19E695-23F1-4206-BC1E-8133FB56D3A4}" type="presOf" srcId="{0DC300AC-6B12-463F-B770-7019BD6D626C}" destId="{2F991BB1-CBEB-4982-88A5-1D404D0033B2}" srcOrd="0" destOrd="1" presId="urn:microsoft.com/office/officeart/2005/8/layout/hList6"/>
    <dgm:cxn modelId="{B015A5A2-2BFA-4CF5-921D-F84659015CC2}" type="presOf" srcId="{C10E9A64-247D-408D-9861-98A601F920BE}" destId="{66917F52-FFD6-4CB2-96AF-6EAAD0F97E90}" srcOrd="0" destOrd="1" presId="urn:microsoft.com/office/officeart/2005/8/layout/hList6"/>
    <dgm:cxn modelId="{CA2430AB-9654-470A-BFE9-A294E2097AEC}" type="presOf" srcId="{D591CB1D-F3B9-45AF-BC89-2068D10C1128}" destId="{2F991BB1-CBEB-4982-88A5-1D404D0033B2}" srcOrd="0" destOrd="4" presId="urn:microsoft.com/office/officeart/2005/8/layout/hList6"/>
    <dgm:cxn modelId="{F49D2EB4-5AF2-46BE-BA55-9CC1ACDFF699}" type="presOf" srcId="{F8841E51-C289-4567-95C0-EE4BBA326521}" destId="{907DEA19-C4FB-4230-A4AB-C1FCAC890E8C}" srcOrd="0" destOrd="0" presId="urn:microsoft.com/office/officeart/2005/8/layout/hList6"/>
    <dgm:cxn modelId="{4F1FBAB8-AFF5-4FE1-B881-A1B68A17F3BA}" srcId="{94A314FF-CBA2-4AF1-B4A3-CD51895BECD7}" destId="{9D3CDD68-4B60-4585-9190-6B1F0770DB68}" srcOrd="4" destOrd="0" parTransId="{E96B4519-72AA-4D03-9C8F-F4A0304BD8C9}" sibTransId="{244681EF-AFB1-42D7-AC75-551205475D46}"/>
    <dgm:cxn modelId="{37E96DCB-77B6-4B18-9A2B-0705AC26CF44}" srcId="{94A314FF-CBA2-4AF1-B4A3-CD51895BECD7}" destId="{D591CB1D-F3B9-45AF-BC89-2068D10C1128}" srcOrd="3" destOrd="0" parTransId="{53EE181B-81EA-4CB1-9184-A1AE3183D251}" sibTransId="{A2BA1274-56F4-4D04-87EF-E8A814F67F2D}"/>
    <dgm:cxn modelId="{B3C1F2D5-9049-4FD8-9B9D-968FF9C27FC8}" srcId="{F8841E51-C289-4567-95C0-EE4BBA326521}" destId="{9D537243-C861-4B15-9C4B-2F7D9EC9A2D3}" srcOrd="0" destOrd="0" parTransId="{44881133-5EC0-414E-8553-0A53A2D4FBF3}" sibTransId="{95B9B3CE-1C72-48EF-9D02-9749FC666E0B}"/>
    <dgm:cxn modelId="{181681E3-672C-44F5-AA61-53FF79FF0547}" srcId="{94A314FF-CBA2-4AF1-B4A3-CD51895BECD7}" destId="{F4B3CC42-49F1-4112-A387-83801B22C524}" srcOrd="2" destOrd="0" parTransId="{B07542B2-5630-4180-9208-1E1B4D35C20C}" sibTransId="{D787414E-8228-47D3-9D87-5353B52A5F87}"/>
    <dgm:cxn modelId="{260801E7-8834-4F25-937D-58B5E84DAA95}" type="presOf" srcId="{84364FDA-C6FF-40D3-A7F9-3CB4951FE393}" destId="{66917F52-FFD6-4CB2-96AF-6EAAD0F97E90}" srcOrd="0" destOrd="0" presId="urn:microsoft.com/office/officeart/2005/8/layout/hList6"/>
    <dgm:cxn modelId="{2C3E74F6-8056-4FBB-9FAD-9A4759262DF8}" srcId="{F8841E51-C289-4567-95C0-EE4BBA326521}" destId="{E5D0095C-A4EF-470B-929E-CBB2A76E34AE}" srcOrd="1" destOrd="0" parTransId="{83FB6409-68C6-4B74-9647-4700D671C8B5}" sibTransId="{62029AC3-8368-4978-B8B3-AE0E7E8DE458}"/>
    <dgm:cxn modelId="{6F9586D3-FC06-43A3-BC3F-ABADB815559E}" type="presParOf" srcId="{10AEEAA9-4B34-42F1-B3B1-B82EBD1E3D2B}" destId="{66917F52-FFD6-4CB2-96AF-6EAAD0F97E90}" srcOrd="0" destOrd="0" presId="urn:microsoft.com/office/officeart/2005/8/layout/hList6"/>
    <dgm:cxn modelId="{B50817DC-043E-4F2C-B431-75F167417C3B}" type="presParOf" srcId="{10AEEAA9-4B34-42F1-B3B1-B82EBD1E3D2B}" destId="{E7D0B180-C56A-405C-B0C5-345EDE680A13}" srcOrd="1" destOrd="0" presId="urn:microsoft.com/office/officeart/2005/8/layout/hList6"/>
    <dgm:cxn modelId="{DF9D00E8-B8F7-4A4D-96D6-F24C4EED181F}" type="presParOf" srcId="{10AEEAA9-4B34-42F1-B3B1-B82EBD1E3D2B}" destId="{2F991BB1-CBEB-4982-88A5-1D404D0033B2}" srcOrd="2" destOrd="0" presId="urn:microsoft.com/office/officeart/2005/8/layout/hList6"/>
    <dgm:cxn modelId="{8ADF9638-517D-4E48-9921-9EE6FFFDDA22}" type="presParOf" srcId="{10AEEAA9-4B34-42F1-B3B1-B82EBD1E3D2B}" destId="{F6F11BBB-C9E1-41B4-ADE9-F2766047F55C}" srcOrd="3" destOrd="0" presId="urn:microsoft.com/office/officeart/2005/8/layout/hList6"/>
    <dgm:cxn modelId="{05A5386B-D59F-4183-A7F5-2383128B61BC}" type="presParOf" srcId="{10AEEAA9-4B34-42F1-B3B1-B82EBD1E3D2B}" destId="{907DEA19-C4FB-4230-A4AB-C1FCAC890E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17F52-FFD6-4CB2-96AF-6EAAD0F97E90}">
      <dsp:nvSpPr>
        <dsp:cNvPr id="0" name=""/>
        <dsp:cNvSpPr/>
      </dsp:nvSpPr>
      <dsp:spPr>
        <a:xfrm rot="16200000">
          <a:off x="-1185622" y="1185622"/>
          <a:ext cx="4741333" cy="23700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3821" bIns="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홍보 마케팅</a:t>
          </a:r>
          <a:r>
            <a:rPr lang="en-US" altLang="ko-KR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ko-KR" altLang="en-US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유저가 자신의 동물을 공유하는 </a:t>
          </a:r>
          <a:r>
            <a:rPr lang="en-US" altLang="ko-KR" sz="1200" b="0" i="0" kern="1200" dirty="0"/>
            <a:t>SNS </a:t>
          </a:r>
          <a:r>
            <a:rPr lang="ko-KR" altLang="en-US" sz="1200" b="0" i="0" kern="1200" dirty="0"/>
            <a:t>기능</a:t>
          </a:r>
          <a:r>
            <a:rPr lang="en-US" altLang="ko-KR" sz="1200" b="0" i="0" kern="1200" dirty="0"/>
            <a:t>, </a:t>
          </a:r>
          <a:r>
            <a:rPr lang="ko-KR" altLang="en-US" sz="1200" b="0" i="0" kern="1200" dirty="0"/>
            <a:t>해시태그 이벤트</a:t>
          </a:r>
          <a:r>
            <a:rPr lang="en-US" altLang="ko-KR" sz="1200" b="0" i="0" kern="1200" dirty="0"/>
            <a:t>, </a:t>
          </a:r>
          <a:r>
            <a:rPr lang="ko-KR" altLang="en-US" sz="1200" b="0" i="0" kern="1200" dirty="0"/>
            <a:t>광고 캠페인</a:t>
          </a:r>
          <a:r>
            <a:rPr lang="en-US" altLang="ko-KR" sz="1200" b="0" i="0" kern="1200" dirty="0"/>
            <a:t>, </a:t>
          </a:r>
          <a:r>
            <a:rPr lang="ko-KR" altLang="en-US" sz="1200" b="0" i="0" kern="1200" dirty="0"/>
            <a:t>협력 업체와의 이벤트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기존 사용자들에게는 리뷰 작성을 유도하거나 추천 프로그램을 도입</a:t>
          </a:r>
          <a:r>
            <a:rPr lang="en-US" altLang="ko-KR" sz="1200" b="0" i="0" kern="1200" dirty="0"/>
            <a:t>, </a:t>
          </a:r>
          <a:r>
            <a:rPr lang="ko-KR" altLang="en-US" sz="1200" b="0" i="0" kern="1200" dirty="0"/>
            <a:t>새로운 사용자 유입 촉진</a:t>
          </a:r>
          <a:endParaRPr lang="ko-KR" altLang="en-US" sz="1200" kern="1200" dirty="0"/>
        </a:p>
      </dsp:txBody>
      <dsp:txXfrm rot="5400000">
        <a:off x="1" y="948266"/>
        <a:ext cx="2370087" cy="2844799"/>
      </dsp:txXfrm>
    </dsp:sp>
    <dsp:sp modelId="{2F991BB1-CBEB-4982-88A5-1D404D0033B2}">
      <dsp:nvSpPr>
        <dsp:cNvPr id="0" name=""/>
        <dsp:cNvSpPr/>
      </dsp:nvSpPr>
      <dsp:spPr>
        <a:xfrm rot="16200000">
          <a:off x="3793066" y="1185622"/>
          <a:ext cx="4741333" cy="23700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3821" bIns="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해외 사업화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다국어 지원 및 문화 적응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로컬 파트너십 구축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 rot="5400000">
        <a:off x="4978689" y="948266"/>
        <a:ext cx="2370087" cy="2844799"/>
      </dsp:txXfrm>
    </dsp:sp>
    <dsp:sp modelId="{907DEA19-C4FB-4230-A4AB-C1FCAC890E8C}">
      <dsp:nvSpPr>
        <dsp:cNvPr id="0" name=""/>
        <dsp:cNvSpPr/>
      </dsp:nvSpPr>
      <dsp:spPr>
        <a:xfrm rot="16200000">
          <a:off x="1277844" y="1185622"/>
          <a:ext cx="4741333" cy="23700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3821" bIns="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전문가와의 협업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내용과 기능을 보다 전문적으로 구축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kern="1200" dirty="0"/>
            <a:t>동물 행동학자나 동물 보호 단체와 협력하여 동물 캐릭터의 특징과 행동을 보다 현실적으로 반영한 캐릭터 제공</a:t>
          </a:r>
          <a:r>
            <a:rPr lang="en-US" altLang="ko-KR" sz="1200" b="0" i="0" kern="1200" dirty="0"/>
            <a:t>, </a:t>
          </a:r>
          <a:r>
            <a:rPr lang="ko-KR" altLang="en-US" sz="1200" b="0" i="0" kern="1200" dirty="0"/>
            <a:t>일정 관리 전문가와의 협력을 통해 보다 세부적인 기능과 사용자 맞춤형 서비스를 제공</a:t>
          </a:r>
          <a:r>
            <a:rPr lang="en-US" altLang="ko-KR" sz="1200" b="0" i="0" kern="1200" dirty="0"/>
            <a:t>. </a:t>
          </a:r>
          <a:endParaRPr lang="ko-KR" altLang="en-US" sz="1200" kern="1200" dirty="0"/>
        </a:p>
      </dsp:txBody>
      <dsp:txXfrm rot="5400000">
        <a:off x="2463467" y="948266"/>
        <a:ext cx="2370087" cy="2844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FCED-66EA-4F4F-AE34-CB9B310D8E0C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D489F-7AEB-4853-852A-A20B030F1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5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D489F-7AEB-4853-852A-A20B030F13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24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62356-988F-1CCB-D05D-9ADBD322F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C4FF5A-B335-82B2-1A9A-BAFDA2687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EADCF-61EA-FECB-D4C6-9CAA98FD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2772B-CF7C-DCD9-BAA9-29C4024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75F72-870F-7420-DA42-CED65F3C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81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4BA58-5413-3AAE-393C-A1601E90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3FE2C-B7CE-3A3E-A4DE-1146B826A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1754E-CDA3-232B-CD0E-A5809FCA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FB993-6169-148D-E6F9-F3EB363F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77496-F4AF-6AC9-0923-868A9B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0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03D39C-00EF-E9F7-CE84-0ACBC0A3E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174B9-EB07-85CD-093E-A86C66AA4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BD5E4-5718-252D-3DAA-B6EB3C05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3F171-10FE-E900-B1F2-53595112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9FBC0-9962-1199-7CFB-1EFA8827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1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D354-862B-62B0-972C-CA0F87AE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6788-3F0A-8F49-6399-A768D4E2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CC98E-7288-2313-BEC6-989C987F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3529-5550-70A1-F85B-FF8E97DE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C75B-2030-8588-F219-DE247EAA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7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5866C-19FE-6D8E-82ED-74772EA0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B7DE2-3015-31C3-8B86-7FDE8AA3C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725C4-E47F-5571-BD53-65111CEE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302E7-8E4D-EFA0-CE0A-A1D3592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7D025-C782-454D-6299-12512FF7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7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E8910-E2B1-7C90-7390-CD9B7B9C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D9468-F50B-ED1E-8290-89AAA5A9B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4D968-959E-5569-DE04-90F3D9A0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34EDCF-575D-BFB9-85B2-7742E94C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A5540-F415-167F-22F9-269EBBD1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CB619D-6E75-3C7E-2606-1277DAFC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9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ECC91-E7F4-B80C-D0EA-FE77611A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98C2A-691B-8623-9822-CD77C963D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1A769-6050-9A21-1001-A40BBD5EE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66977-66B0-5BEC-D54B-3ED85FB5F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22D0A0-049C-D693-C4A1-D757726E9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832BD8-6711-C006-EE43-ECBA0EFE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8A1123-2F9C-9B71-74E3-0F82DB1B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09461F-D63E-FF27-4740-11014BC7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6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B0113-25C2-6FE3-693E-FAD5B943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83CA37-339F-1B11-1584-299BC6CF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032D8-1D60-4AF0-3A51-B5988B42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528C9-A2B2-FA8D-B2B2-A1715E76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83BCB-A75B-32BF-C290-D90CB43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E5C83C-2103-6458-D697-3A6DAD94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2E38D-862C-F921-1768-BCC09082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3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775EF-6B4D-1C31-B74E-91CA8E9D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58EFE-349A-2F93-369D-D4893D767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0DA2FA-00E3-9D05-63C8-0CEE3D1BB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C592E-6A88-0A75-F0A6-925B4FD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D0161-92D9-5617-DF19-25D9FD4E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0E5C2-C74D-7767-3458-FC3B672C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4704B-26D0-207B-F676-22A8A765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7C75E7-288A-1C17-534F-B3FCC9C06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1304E1-893E-044B-5E81-45E41005A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B9786-C34D-B065-10AB-D7F01DED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49FE5-7B1F-6261-FB46-0C9410B6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832814-F103-8381-AE9E-80CE27A0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9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1">
                <a:alpha val="0"/>
                <a:lumMod val="0"/>
                <a:lumOff val="100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93344">
              <a:srgbClr val="ABC0E4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EE8A94-AD9C-D328-9DA6-F1BB0357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7A5AF-C72C-799C-359B-C60B225B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D0986-1C8C-77EA-6774-CA5E57716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EC40-9DA1-444F-ADAD-D9BF783ECDF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B0DCF-915E-A2EF-B77E-724829F28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C8FED-749A-B3A5-63F9-06A4054DE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9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dorganizer.blogspot.com/2012/10/2013-calendars-with-cats-dogs-an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그래픽 201">
            <a:extLst>
              <a:ext uri="{FF2B5EF4-FFF2-40B4-BE49-F238E27FC236}">
                <a16:creationId xmlns:a16="http://schemas.microsoft.com/office/drawing/2014/main" id="{801908B3-4F37-08A9-B747-AD9556648155}"/>
              </a:ext>
            </a:extLst>
          </p:cNvPr>
          <p:cNvSpPr/>
          <p:nvPr/>
        </p:nvSpPr>
        <p:spPr>
          <a:xfrm>
            <a:off x="-1" y="0"/>
            <a:ext cx="9858375" cy="6858000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" name="그래픽 208">
            <a:extLst>
              <a:ext uri="{FF2B5EF4-FFF2-40B4-BE49-F238E27FC236}">
                <a16:creationId xmlns:a16="http://schemas.microsoft.com/office/drawing/2014/main" id="{0A3D8DA5-FFDE-84F3-8017-4CD27F04EBA9}"/>
              </a:ext>
            </a:extLst>
          </p:cNvPr>
          <p:cNvSpPr/>
          <p:nvPr/>
        </p:nvSpPr>
        <p:spPr>
          <a:xfrm>
            <a:off x="6296025" y="522732"/>
            <a:ext cx="5327650" cy="5812536"/>
          </a:xfrm>
          <a:custGeom>
            <a:avLst/>
            <a:gdLst>
              <a:gd name="connsiteX0" fmla="*/ 0 w 5327650"/>
              <a:gd name="connsiteY0" fmla="*/ 0 h 5812536"/>
              <a:gd name="connsiteX1" fmla="*/ 5327650 w 5327650"/>
              <a:gd name="connsiteY1" fmla="*/ 0 h 5812536"/>
              <a:gd name="connsiteX2" fmla="*/ 5327650 w 5327650"/>
              <a:gd name="connsiteY2" fmla="*/ 5812536 h 5812536"/>
              <a:gd name="connsiteX3" fmla="*/ 0 w 5327650"/>
              <a:gd name="connsiteY3" fmla="*/ 5812536 h 581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50" h="5812536">
                <a:moveTo>
                  <a:pt x="0" y="0"/>
                </a:moveTo>
                <a:lnTo>
                  <a:pt x="5327650" y="0"/>
                </a:lnTo>
                <a:lnTo>
                  <a:pt x="5327650" y="5812536"/>
                </a:lnTo>
                <a:lnTo>
                  <a:pt x="0" y="5812536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7DFC158-40B8-4126-4EEB-2A0585140F09}"/>
              </a:ext>
            </a:extLst>
          </p:cNvPr>
          <p:cNvSpPr txBox="1"/>
          <p:nvPr/>
        </p:nvSpPr>
        <p:spPr>
          <a:xfrm>
            <a:off x="3163253" y="5599404"/>
            <a:ext cx="2974276" cy="765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2023. 05. 02.</a:t>
            </a:r>
          </a:p>
          <a:p>
            <a:pPr algn="r">
              <a:lnSpc>
                <a:spcPts val="28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박세인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okoong05@gmail.com</a:t>
            </a: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19236BB4-D023-78C5-4933-54C474D0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78" b="3478"/>
          <a:stretch/>
        </p:blipFill>
        <p:spPr>
          <a:xfrm>
            <a:off x="6296026" y="522732"/>
            <a:ext cx="5327650" cy="5806568"/>
          </a:xfrm>
          <a:prstGeom prst="rect">
            <a:avLst/>
          </a:prstGeom>
        </p:spPr>
      </p:pic>
      <p:sp>
        <p:nvSpPr>
          <p:cNvPr id="211" name="그래픽 206">
            <a:extLst>
              <a:ext uri="{FF2B5EF4-FFF2-40B4-BE49-F238E27FC236}">
                <a16:creationId xmlns:a16="http://schemas.microsoft.com/office/drawing/2014/main" id="{11427198-4927-534D-57A1-6564E37B4C89}"/>
              </a:ext>
            </a:extLst>
          </p:cNvPr>
          <p:cNvSpPr/>
          <p:nvPr/>
        </p:nvSpPr>
        <p:spPr>
          <a:xfrm>
            <a:off x="0" y="2335037"/>
            <a:ext cx="7134225" cy="2187927"/>
          </a:xfrm>
          <a:custGeom>
            <a:avLst/>
            <a:gdLst>
              <a:gd name="connsiteX0" fmla="*/ 0 w 7375533"/>
              <a:gd name="connsiteY0" fmla="*/ 0 h 2187927"/>
              <a:gd name="connsiteX1" fmla="*/ 7375533 w 7375533"/>
              <a:gd name="connsiteY1" fmla="*/ 0 h 2187927"/>
              <a:gd name="connsiteX2" fmla="*/ 7375533 w 7375533"/>
              <a:gd name="connsiteY2" fmla="*/ 2187927 h 2187927"/>
              <a:gd name="connsiteX3" fmla="*/ 0 w 7375533"/>
              <a:gd name="connsiteY3" fmla="*/ 2187927 h 218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5533" h="2187927">
                <a:moveTo>
                  <a:pt x="0" y="0"/>
                </a:moveTo>
                <a:lnTo>
                  <a:pt x="7375533" y="0"/>
                </a:lnTo>
                <a:lnTo>
                  <a:pt x="7375533" y="2187927"/>
                </a:lnTo>
                <a:lnTo>
                  <a:pt x="0" y="2187927"/>
                </a:lnTo>
                <a:close/>
              </a:path>
            </a:pathLst>
          </a:custGeom>
          <a:solidFill>
            <a:srgbClr val="FFFFFF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9B4A236-6096-4056-78AA-500EEFA26282}"/>
              </a:ext>
            </a:extLst>
          </p:cNvPr>
          <p:cNvSpPr txBox="1"/>
          <p:nvPr/>
        </p:nvSpPr>
        <p:spPr>
          <a:xfrm>
            <a:off x="401572" y="2650711"/>
            <a:ext cx="5506636" cy="1617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6200"/>
              </a:lnSpc>
            </a:pPr>
            <a:r>
              <a:rPr lang="ko-KR" alt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주키퍼</a:t>
            </a:r>
            <a: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(zookeeper)</a:t>
            </a:r>
          </a:p>
          <a:p>
            <a:pPr>
              <a:lnSpc>
                <a:spcPts val="6200"/>
              </a:lnSpc>
            </a:pP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앱 개발 계획서</a:t>
            </a:r>
            <a:endParaRPr lang="en-US" altLang="ko-KR" sz="4800" b="1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 descr="텍스트, 무기이(가) 표시된 사진&#10;&#10;자동 생성된 설명">
            <a:extLst>
              <a:ext uri="{FF2B5EF4-FFF2-40B4-BE49-F238E27FC236}">
                <a16:creationId xmlns:a16="http://schemas.microsoft.com/office/drawing/2014/main" id="{FB9E658E-DD52-7F52-96A7-B207666B0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07"/>
          <a:stretch/>
        </p:blipFill>
        <p:spPr>
          <a:xfrm>
            <a:off x="208531" y="688399"/>
            <a:ext cx="1933536" cy="1646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C4A0F-DD19-47A2-F2A1-7934D50B63AA}"/>
              </a:ext>
            </a:extLst>
          </p:cNvPr>
          <p:cNvSpPr txBox="1"/>
          <p:nvPr/>
        </p:nvSpPr>
        <p:spPr>
          <a:xfrm>
            <a:off x="6296026" y="6329300"/>
            <a:ext cx="5327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s://jdorganizer.blogspot.com/2012/10/2013-calendars-with-cats-dogs-and.html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5" tooltip="https://creativecommons.org/licenses/by-nc-sa/3.0/"/>
              </a:rPr>
              <a:t>CC BY-SA-NC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6699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1">
                <a:alpha val="0"/>
                <a:lumMod val="0"/>
                <a:lumOff val="100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93344">
              <a:srgbClr val="ABC0E4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58514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309049" y="312195"/>
            <a:ext cx="2667172" cy="4783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ko-KR" altLang="en-US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/13p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4E1DB1-AC34-0FE0-532D-FD80CAC20395}"/>
              </a:ext>
            </a:extLst>
          </p:cNvPr>
          <p:cNvSpPr/>
          <p:nvPr/>
        </p:nvSpPr>
        <p:spPr>
          <a:xfrm>
            <a:off x="610962" y="1135606"/>
            <a:ext cx="3240000" cy="5400000"/>
          </a:xfrm>
          <a:prstGeom prst="roundRect">
            <a:avLst/>
          </a:prstGeom>
          <a:solidFill>
            <a:srgbClr val="FBFCFF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FECF0-0848-B7CD-8646-9A8A3C8FB5F6}"/>
              </a:ext>
            </a:extLst>
          </p:cNvPr>
          <p:cNvSpPr txBox="1"/>
          <p:nvPr/>
        </p:nvSpPr>
        <p:spPr>
          <a:xfrm>
            <a:off x="3995621" y="1613226"/>
            <a:ext cx="279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클릭 시 달력으로 확대</a:t>
            </a:r>
            <a:endParaRPr lang="en-US" altLang="ko-K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02080C-3E88-0534-5A67-97AE20046D23}"/>
              </a:ext>
            </a:extLst>
          </p:cNvPr>
          <p:cNvSpPr txBox="1"/>
          <p:nvPr/>
        </p:nvSpPr>
        <p:spPr>
          <a:xfrm>
            <a:off x="6786284" y="4533681"/>
            <a:ext cx="39266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기본 배열은 마감 기한 빠른 순</a:t>
            </a:r>
            <a:r>
              <a:rPr lang="en-US" altLang="ko-KR" dirty="0"/>
              <a:t>, </a:t>
            </a:r>
            <a:r>
              <a:rPr lang="ko-KR" altLang="en-US" dirty="0"/>
              <a:t>동일 날짜 내에선 시간 순</a:t>
            </a:r>
            <a:endParaRPr lang="en-US" altLang="ko-K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C8CFDB-6764-FD0E-8210-B31B30417F38}"/>
              </a:ext>
            </a:extLst>
          </p:cNvPr>
          <p:cNvSpPr txBox="1"/>
          <p:nvPr/>
        </p:nvSpPr>
        <p:spPr>
          <a:xfrm>
            <a:off x="2882952" y="649343"/>
            <a:ext cx="279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사이드 화면</a:t>
            </a:r>
            <a:endParaRPr lang="en-US" altLang="ko-KR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11BC5EF-1D4E-023A-5044-04853891D348}"/>
              </a:ext>
            </a:extLst>
          </p:cNvPr>
          <p:cNvSpPr/>
          <p:nvPr/>
        </p:nvSpPr>
        <p:spPr>
          <a:xfrm>
            <a:off x="2016940" y="1255981"/>
            <a:ext cx="157086" cy="169057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6C430F-D611-E2FE-DFF6-6B5FA8A0E0ED}"/>
              </a:ext>
            </a:extLst>
          </p:cNvPr>
          <p:cNvSpPr/>
          <p:nvPr/>
        </p:nvSpPr>
        <p:spPr>
          <a:xfrm>
            <a:off x="2274923" y="1255981"/>
            <a:ext cx="157086" cy="1690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CDBEB-4AA3-50D9-A421-A35DFDAE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324" y="1694733"/>
            <a:ext cx="720000" cy="7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7DA52C-ED75-5134-2B41-4F234352B2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505" y="2828040"/>
            <a:ext cx="720000" cy="7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2E1DF7-6E82-FADD-7D4C-A9F6F8C9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9000" contras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505" y="3961348"/>
            <a:ext cx="720000" cy="720000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18F04097-2B1B-9731-3B9B-3BCA03EBF026}"/>
              </a:ext>
            </a:extLst>
          </p:cNvPr>
          <p:cNvSpPr/>
          <p:nvPr/>
        </p:nvSpPr>
        <p:spPr>
          <a:xfrm>
            <a:off x="1873001" y="1800623"/>
            <a:ext cx="841323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8:30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0CC1C-27B3-4662-9046-14EF11EE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505" y="5172040"/>
            <a:ext cx="720000" cy="72000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675C5D50-7EFA-2575-15B7-B1D877F0F5E4}"/>
              </a:ext>
            </a:extLst>
          </p:cNvPr>
          <p:cNvSpPr/>
          <p:nvPr/>
        </p:nvSpPr>
        <p:spPr>
          <a:xfrm>
            <a:off x="1860835" y="3025620"/>
            <a:ext cx="841323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15:30</a:t>
            </a:r>
            <a:endParaRPr lang="ko-KR" altLang="en-US" sz="1200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81942E98-52B8-81F0-4A17-00452B3464F8}"/>
              </a:ext>
            </a:extLst>
          </p:cNvPr>
          <p:cNvSpPr/>
          <p:nvPr/>
        </p:nvSpPr>
        <p:spPr>
          <a:xfrm>
            <a:off x="2858983" y="1800623"/>
            <a:ext cx="697384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안약 넣기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67249885-35FA-F30C-7ADB-5185CCBA5841}"/>
              </a:ext>
            </a:extLst>
          </p:cNvPr>
          <p:cNvSpPr/>
          <p:nvPr/>
        </p:nvSpPr>
        <p:spPr>
          <a:xfrm>
            <a:off x="2858983" y="3025620"/>
            <a:ext cx="697384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독서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9A075EE2-5677-1EB6-88F3-F66E9DEDF785}"/>
              </a:ext>
            </a:extLst>
          </p:cNvPr>
          <p:cNvSpPr/>
          <p:nvPr/>
        </p:nvSpPr>
        <p:spPr>
          <a:xfrm>
            <a:off x="1860835" y="4109163"/>
            <a:ext cx="788833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22:00</a:t>
            </a:r>
            <a:endParaRPr lang="ko-KR" altLang="en-US" sz="1200" dirty="0"/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FCFE69BA-7C63-7E76-DA30-AECF1B4BAFFD}"/>
              </a:ext>
            </a:extLst>
          </p:cNvPr>
          <p:cNvSpPr/>
          <p:nvPr/>
        </p:nvSpPr>
        <p:spPr>
          <a:xfrm>
            <a:off x="2779447" y="4109163"/>
            <a:ext cx="697384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운동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662D7AF8-7FC2-A769-B14C-539409D0CE48}"/>
              </a:ext>
            </a:extLst>
          </p:cNvPr>
          <p:cNvSpPr/>
          <p:nvPr/>
        </p:nvSpPr>
        <p:spPr>
          <a:xfrm>
            <a:off x="1857652" y="5340252"/>
            <a:ext cx="788834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23:50</a:t>
            </a:r>
            <a:endParaRPr lang="ko-KR" altLang="en-US" sz="1200" dirty="0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B7A5BE8-3D88-3557-4B1D-D189432DA853}"/>
              </a:ext>
            </a:extLst>
          </p:cNvPr>
          <p:cNvSpPr/>
          <p:nvPr/>
        </p:nvSpPr>
        <p:spPr>
          <a:xfrm>
            <a:off x="2773081" y="5333532"/>
            <a:ext cx="697384" cy="604370"/>
          </a:xfrm>
          <a:prstGeom prst="wedgeEllipseCallout">
            <a:avLst>
              <a:gd name="adj1" fmla="val -58265"/>
              <a:gd name="adj2" fmla="val 46574"/>
            </a:avLst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다이어리</a:t>
            </a:r>
          </a:p>
        </p:txBody>
      </p:sp>
      <p:sp>
        <p:nvSpPr>
          <p:cNvPr id="25" name="AutoShape 2" descr="개밥 - 무료 음식개 아이콘">
            <a:extLst>
              <a:ext uri="{FF2B5EF4-FFF2-40B4-BE49-F238E27FC236}">
                <a16:creationId xmlns:a16="http://schemas.microsoft.com/office/drawing/2014/main" id="{7B0C0A05-4AD0-8CD1-DF4D-85FA3DF44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F7B2C6-3741-58BF-75F7-7E9DDE962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28" y="2187326"/>
            <a:ext cx="720000" cy="7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A0F227-6A09-0F93-3D21-763525D99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3" y="3291222"/>
            <a:ext cx="720000" cy="7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D6A50D-8D13-0610-D6D4-0BC53F705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07" y="4452040"/>
            <a:ext cx="720000" cy="7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277F51-DD78-4DDE-E128-FAFE3EF8AA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76" y="5577902"/>
            <a:ext cx="720000" cy="7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634891-5589-5562-9B38-4769A170409F}"/>
              </a:ext>
            </a:extLst>
          </p:cNvPr>
          <p:cNvSpPr txBox="1"/>
          <p:nvPr/>
        </p:nvSpPr>
        <p:spPr>
          <a:xfrm>
            <a:off x="1989294" y="2161417"/>
            <a:ext cx="43439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사료</a:t>
            </a:r>
            <a:endParaRPr lang="en-US" altLang="ko-KR" dirty="0"/>
          </a:p>
          <a:p>
            <a:r>
              <a:rPr lang="ko-KR" altLang="en-US" dirty="0"/>
              <a:t>성공 시 채색</a:t>
            </a:r>
            <a:r>
              <a:rPr lang="en-US" altLang="ko-KR" dirty="0"/>
              <a:t>, </a:t>
            </a:r>
            <a:r>
              <a:rPr lang="ko-KR" altLang="en-US" dirty="0"/>
              <a:t>실패 시 무채색</a:t>
            </a:r>
            <a:r>
              <a:rPr lang="en-US" altLang="ko-KR" dirty="0"/>
              <a:t>(</a:t>
            </a:r>
            <a:r>
              <a:rPr lang="ko-KR" altLang="en-US" dirty="0"/>
              <a:t>클릭 전환</a:t>
            </a:r>
            <a:r>
              <a:rPr lang="en-US" altLang="ko-KR" dirty="0"/>
              <a:t>)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13F17D-97D7-B29E-9B98-41C8C48EDDE9}"/>
              </a:ext>
            </a:extLst>
          </p:cNvPr>
          <p:cNvCxnSpPr/>
          <p:nvPr/>
        </p:nvCxnSpPr>
        <p:spPr>
          <a:xfrm>
            <a:off x="748671" y="5172040"/>
            <a:ext cx="296458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77399F-7D88-772C-AD5F-06E77DE16B26}"/>
              </a:ext>
            </a:extLst>
          </p:cNvPr>
          <p:cNvSpPr txBox="1"/>
          <p:nvPr/>
        </p:nvSpPr>
        <p:spPr>
          <a:xfrm>
            <a:off x="2847675" y="5026124"/>
            <a:ext cx="622790" cy="307408"/>
          </a:xfrm>
          <a:prstGeom prst="rect">
            <a:avLst/>
          </a:prstGeom>
          <a:solidFill>
            <a:srgbClr val="FBFCFF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1/30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F204D1-703A-B097-1D82-2A39AFEA247F}"/>
              </a:ext>
            </a:extLst>
          </p:cNvPr>
          <p:cNvSpPr txBox="1"/>
          <p:nvPr/>
        </p:nvSpPr>
        <p:spPr>
          <a:xfrm>
            <a:off x="3995621" y="4595237"/>
            <a:ext cx="279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날짜 구분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359015-5E4A-A943-45B2-F8C694528A4B}"/>
              </a:ext>
            </a:extLst>
          </p:cNvPr>
          <p:cNvSpPr txBox="1"/>
          <p:nvPr/>
        </p:nvSpPr>
        <p:spPr>
          <a:xfrm>
            <a:off x="10816659" y="1694733"/>
            <a:ext cx="923330" cy="40301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/>
              <a:t>사이드 화면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83576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58514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309049" y="312195"/>
            <a:ext cx="2667172" cy="4783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리스트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11/13p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8E5738-ECE4-DF79-34DF-227935B32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17561"/>
              </p:ext>
            </p:extLst>
          </p:nvPr>
        </p:nvGraphicFramePr>
        <p:xfrm>
          <a:off x="40640" y="749107"/>
          <a:ext cx="12110720" cy="6053815"/>
        </p:xfrm>
        <a:graphic>
          <a:graphicData uri="http://schemas.openxmlformats.org/drawingml/2006/table">
            <a:tbl>
              <a:tblPr bandRow="1" bandCol="1">
                <a:tableStyleId>{8799B23B-EC83-4686-B30A-512413B5E67A}</a:tableStyleId>
              </a:tblPr>
              <a:tblGrid>
                <a:gridCol w="672934">
                  <a:extLst>
                    <a:ext uri="{9D8B030D-6E8A-4147-A177-3AD203B41FA5}">
                      <a16:colId xmlns:a16="http://schemas.microsoft.com/office/drawing/2014/main" val="3896879938"/>
                    </a:ext>
                  </a:extLst>
                </a:gridCol>
                <a:gridCol w="1204228">
                  <a:extLst>
                    <a:ext uri="{9D8B030D-6E8A-4147-A177-3AD203B41FA5}">
                      <a16:colId xmlns:a16="http://schemas.microsoft.com/office/drawing/2014/main" val="2397971723"/>
                    </a:ext>
                  </a:extLst>
                </a:gridCol>
                <a:gridCol w="2361590">
                  <a:extLst>
                    <a:ext uri="{9D8B030D-6E8A-4147-A177-3AD203B41FA5}">
                      <a16:colId xmlns:a16="http://schemas.microsoft.com/office/drawing/2014/main" val="2090626756"/>
                    </a:ext>
                  </a:extLst>
                </a:gridCol>
                <a:gridCol w="2432236">
                  <a:extLst>
                    <a:ext uri="{9D8B030D-6E8A-4147-A177-3AD203B41FA5}">
                      <a16:colId xmlns:a16="http://schemas.microsoft.com/office/drawing/2014/main" val="3863814899"/>
                    </a:ext>
                  </a:extLst>
                </a:gridCol>
                <a:gridCol w="2190022">
                  <a:extLst>
                    <a:ext uri="{9D8B030D-6E8A-4147-A177-3AD203B41FA5}">
                      <a16:colId xmlns:a16="http://schemas.microsoft.com/office/drawing/2014/main" val="736185318"/>
                    </a:ext>
                  </a:extLst>
                </a:gridCol>
                <a:gridCol w="1496179">
                  <a:extLst>
                    <a:ext uri="{9D8B030D-6E8A-4147-A177-3AD203B41FA5}">
                      <a16:colId xmlns:a16="http://schemas.microsoft.com/office/drawing/2014/main" val="2099382260"/>
                    </a:ext>
                  </a:extLst>
                </a:gridCol>
                <a:gridCol w="1753531">
                  <a:extLst>
                    <a:ext uri="{9D8B030D-6E8A-4147-A177-3AD203B41FA5}">
                      <a16:colId xmlns:a16="http://schemas.microsoft.com/office/drawing/2014/main" val="3215433551"/>
                    </a:ext>
                  </a:extLst>
                </a:gridCol>
              </a:tblGrid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Ⅰ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레벨</a:t>
                      </a:r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Ⅱ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레벨</a:t>
                      </a:r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Ⅲ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레벨</a:t>
                      </a:r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Ⅳ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레벨</a:t>
                      </a:r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Ⅴ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레벨</a:t>
                      </a:r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유료</a:t>
                      </a:r>
                      <a:r>
                        <a:rPr lang="en-US" altLang="ko-KR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1958439628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484993219"/>
                  </a:ext>
                </a:extLst>
              </a:tr>
              <a:tr h="27299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시작 화면</a:t>
                      </a:r>
                      <a:endParaRPr lang="ko-KR" altLang="en-US" sz="1150" b="1" i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회원가입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1-1. ID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생성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1-1-1.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이메일 주소 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or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번호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1450166711"/>
                  </a:ext>
                </a:extLst>
              </a:tr>
              <a:tr h="408249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1-2. PW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생성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1-2-1. 8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자리 이상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특수문자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영어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숫자 최소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개씩 기입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272224023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829432296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로그인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2-1. ID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및 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PW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입력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2-1-1.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분실 시 이메일 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or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번호 인증으로 재설정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4271744009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375223198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메인 화면 상단</a:t>
                      </a:r>
                      <a:endParaRPr lang="ko-KR" altLang="en-US" sz="1150" b="1" i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주력 표시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주력 클릭 시 달력으로 화면 전환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2572954269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2362430209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2940933138"/>
                  </a:ext>
                </a:extLst>
              </a:tr>
              <a:tr h="52195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메인 화면 하단</a:t>
                      </a:r>
                      <a:endParaRPr lang="ko-KR" altLang="en-US" sz="1150" b="1" i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할 일 입력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색 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개 배정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 배정 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4-1-1.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고양이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강아지 </a:t>
                      </a:r>
                      <a:r>
                        <a:rPr lang="ko-KR" altLang="en-US" sz="1150" b="0" u="none" strike="noStrike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택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4-1-1-1.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동물과 교감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터치로 상호작용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원숭이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오리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개구리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토끼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앵무새 선택 가능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교차 가능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892723252"/>
                  </a:ext>
                </a:extLst>
              </a:tr>
              <a:tr h="202490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4-2.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즐겨찾기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개 설정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065395448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4-3. 5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개 기입 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할 일 개수 제한 해제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1996313507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208468596"/>
                  </a:ext>
                </a:extLst>
              </a:tr>
              <a:tr h="408249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달력에 표시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 위에 색칠 유무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동물에겐 사료 제공 유무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5-1-1.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메인 화면 하단 동물 표정 변화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5-1-1-1.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웃는 표정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2114842200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5-1-1-2.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우는 표정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1731118510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5-2. 7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14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30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일 연속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5-2-1.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이익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5-2-1-1.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동물에게 산책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장난감 등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사용자가 원하는 데드라인 설정 가능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최소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763479470"/>
                  </a:ext>
                </a:extLst>
              </a:tr>
              <a:tr h="272999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5-2-2.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실패 불이익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5-2-1-2.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동물이 동물원에서 탈출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3416929178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700907771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사이드 </a:t>
                      </a:r>
                      <a:endParaRPr lang="en-US" altLang="ko-KR" sz="1150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ko-KR" altLang="en-US" sz="115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화면</a:t>
                      </a:r>
                      <a:endParaRPr lang="ko-KR" altLang="en-US" sz="1150" b="1" i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 및 시간 설정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6-1.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설정에 맞추어 알림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위젯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주력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or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리스트 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(2 ver)</a:t>
                      </a:r>
                      <a:endParaRPr lang="en-US" altLang="ko-KR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2277269781"/>
                  </a:ext>
                </a:extLst>
              </a:tr>
              <a:tr h="176026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1272789048"/>
                  </a:ext>
                </a:extLst>
              </a:tr>
              <a:tr h="408249">
                <a:tc>
                  <a:txBody>
                    <a:bodyPr/>
                    <a:lstStyle/>
                    <a:p>
                      <a:pPr algn="ctr" fontAlgn="b"/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리스트</a:t>
                      </a:r>
                      <a:endParaRPr lang="ko-KR" altLang="en-US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동물 이미지와 할 일 나열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7-1-1.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날짜순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동일 날짜 내에선 시간 순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7-1-1-1. (</a:t>
                      </a:r>
                      <a:r>
                        <a:rPr lang="ko-KR" altLang="en-US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사이드 화면 차지</a:t>
                      </a:r>
                      <a:r>
                        <a:rPr lang="en-US" altLang="ko-KR" sz="1150" b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150" b="0" i="0" u="none" strike="noStrik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메인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사이드 둘 다 하단부 광고 배너</a:t>
                      </a:r>
                      <a:r>
                        <a:rPr lang="en-US" altLang="ko-KR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50" b="0" u="none" strike="noStrike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유료시</a:t>
                      </a:r>
                      <a:r>
                        <a:rPr lang="ko-KR" altLang="en-US" sz="1150" b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50" b="0" u="none" strike="noStrike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클린</a:t>
                      </a:r>
                      <a:endParaRPr lang="ko-KR" altLang="en-US" sz="115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00" marR="3100" marT="3100" marB="0" anchor="b"/>
                </a:tc>
                <a:extLst>
                  <a:ext uri="{0D108BD9-81ED-4DB2-BD59-A6C34878D82A}">
                    <a16:rowId xmlns:a16="http://schemas.microsoft.com/office/drawing/2014/main" val="58966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53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58514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309049" y="312195"/>
            <a:ext cx="2667172" cy="4783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일정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12/13p</a:t>
            </a:r>
          </a:p>
        </p:txBody>
      </p:sp>
      <p:pic>
        <p:nvPicPr>
          <p:cNvPr id="323" name="그림 322">
            <a:extLst>
              <a:ext uri="{FF2B5EF4-FFF2-40B4-BE49-F238E27FC236}">
                <a16:creationId xmlns:a16="http://schemas.microsoft.com/office/drawing/2014/main" id="{97CDCF11-3A0E-2941-1159-BDC65A07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0" y="1179955"/>
            <a:ext cx="7397039" cy="5127712"/>
          </a:xfrm>
          <a:prstGeom prst="rect">
            <a:avLst/>
          </a:prstGeom>
        </p:spPr>
      </p:pic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E137F840-1924-C855-D7A8-550CC79DE1CF}"/>
              </a:ext>
            </a:extLst>
          </p:cNvPr>
          <p:cNvCxnSpPr>
            <a:cxnSpLocks/>
          </p:cNvCxnSpPr>
          <p:nvPr/>
        </p:nvCxnSpPr>
        <p:spPr>
          <a:xfrm>
            <a:off x="1629593" y="1892300"/>
            <a:ext cx="8181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9CEDB04A-CD1D-1E7B-04EB-F2D365D68E6A}"/>
              </a:ext>
            </a:extLst>
          </p:cNvPr>
          <p:cNvCxnSpPr>
            <a:cxnSpLocks/>
          </p:cNvCxnSpPr>
          <p:nvPr/>
        </p:nvCxnSpPr>
        <p:spPr>
          <a:xfrm>
            <a:off x="1768119" y="2012950"/>
            <a:ext cx="8143195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564B1BF9-1E41-E974-4AAD-D61EFBCAA9FD}"/>
              </a:ext>
            </a:extLst>
          </p:cNvPr>
          <p:cNvCxnSpPr>
            <a:cxnSpLocks/>
          </p:cNvCxnSpPr>
          <p:nvPr/>
        </p:nvCxnSpPr>
        <p:spPr>
          <a:xfrm flipV="1">
            <a:off x="1663700" y="2184400"/>
            <a:ext cx="8174945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210695CD-D0F7-40D4-0CF8-58DBED34513D}"/>
              </a:ext>
            </a:extLst>
          </p:cNvPr>
          <p:cNvCxnSpPr>
            <a:cxnSpLocks/>
          </p:cNvCxnSpPr>
          <p:nvPr/>
        </p:nvCxnSpPr>
        <p:spPr>
          <a:xfrm>
            <a:off x="1614010" y="2364317"/>
            <a:ext cx="8181296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B57982CE-3D5E-3B33-2AF8-888A704DD210}"/>
              </a:ext>
            </a:extLst>
          </p:cNvPr>
          <p:cNvCxnSpPr/>
          <p:nvPr/>
        </p:nvCxnSpPr>
        <p:spPr>
          <a:xfrm>
            <a:off x="1644649" y="2501900"/>
            <a:ext cx="7690039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2DE4A337-112D-FBEC-7A4E-A107AD17C47D}"/>
              </a:ext>
            </a:extLst>
          </p:cNvPr>
          <p:cNvCxnSpPr>
            <a:cxnSpLocks/>
          </p:cNvCxnSpPr>
          <p:nvPr/>
        </p:nvCxnSpPr>
        <p:spPr>
          <a:xfrm>
            <a:off x="1644649" y="2667000"/>
            <a:ext cx="81939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1F25A26A-E36F-18DD-A058-22F2370B7FF5}"/>
              </a:ext>
            </a:extLst>
          </p:cNvPr>
          <p:cNvCxnSpPr>
            <a:cxnSpLocks/>
          </p:cNvCxnSpPr>
          <p:nvPr/>
        </p:nvCxnSpPr>
        <p:spPr>
          <a:xfrm>
            <a:off x="1629593" y="2819400"/>
            <a:ext cx="820905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72FE043D-5A17-138C-A5C6-5E6AF400C52F}"/>
              </a:ext>
            </a:extLst>
          </p:cNvPr>
          <p:cNvCxnSpPr>
            <a:cxnSpLocks/>
          </p:cNvCxnSpPr>
          <p:nvPr/>
        </p:nvCxnSpPr>
        <p:spPr>
          <a:xfrm>
            <a:off x="1599142" y="2990850"/>
            <a:ext cx="8239503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823FE7C6-648A-1153-3B42-C33BC049E0F6}"/>
              </a:ext>
            </a:extLst>
          </p:cNvPr>
          <p:cNvCxnSpPr>
            <a:cxnSpLocks/>
          </p:cNvCxnSpPr>
          <p:nvPr/>
        </p:nvCxnSpPr>
        <p:spPr>
          <a:xfrm>
            <a:off x="1580040" y="3124200"/>
            <a:ext cx="8258605" cy="5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9C630F6A-8A30-F5D7-E57E-AF5037A7479E}"/>
              </a:ext>
            </a:extLst>
          </p:cNvPr>
          <p:cNvCxnSpPr>
            <a:cxnSpLocks/>
          </p:cNvCxnSpPr>
          <p:nvPr/>
        </p:nvCxnSpPr>
        <p:spPr>
          <a:xfrm>
            <a:off x="1580040" y="3312584"/>
            <a:ext cx="8181296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7B2AA49C-5A2E-9FCB-8B15-E02B8D1F7BDD}"/>
              </a:ext>
            </a:extLst>
          </p:cNvPr>
          <p:cNvCxnSpPr>
            <a:cxnSpLocks/>
          </p:cNvCxnSpPr>
          <p:nvPr/>
        </p:nvCxnSpPr>
        <p:spPr>
          <a:xfrm>
            <a:off x="1580040" y="3448050"/>
            <a:ext cx="8181296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AAC6D0D0-19D7-CE1E-D195-F467E95B48E8}"/>
              </a:ext>
            </a:extLst>
          </p:cNvPr>
          <p:cNvCxnSpPr>
            <a:cxnSpLocks/>
          </p:cNvCxnSpPr>
          <p:nvPr/>
        </p:nvCxnSpPr>
        <p:spPr>
          <a:xfrm>
            <a:off x="1575910" y="3579283"/>
            <a:ext cx="8181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80C825A-A75D-93F2-633D-11A573464A0E}"/>
              </a:ext>
            </a:extLst>
          </p:cNvPr>
          <p:cNvCxnSpPr>
            <a:cxnSpLocks/>
          </p:cNvCxnSpPr>
          <p:nvPr/>
        </p:nvCxnSpPr>
        <p:spPr>
          <a:xfrm>
            <a:off x="1614010" y="3757083"/>
            <a:ext cx="8143195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AD8919E-3CC1-8ED3-C778-4DD598124212}"/>
              </a:ext>
            </a:extLst>
          </p:cNvPr>
          <p:cNvCxnSpPr>
            <a:cxnSpLocks/>
          </p:cNvCxnSpPr>
          <p:nvPr/>
        </p:nvCxnSpPr>
        <p:spPr>
          <a:xfrm flipV="1">
            <a:off x="1582260" y="3903133"/>
            <a:ext cx="8174945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84FB2CD-2B18-9B1C-C4DF-B2950967BB03}"/>
              </a:ext>
            </a:extLst>
          </p:cNvPr>
          <p:cNvCxnSpPr>
            <a:cxnSpLocks/>
          </p:cNvCxnSpPr>
          <p:nvPr/>
        </p:nvCxnSpPr>
        <p:spPr>
          <a:xfrm>
            <a:off x="1575909" y="4083050"/>
            <a:ext cx="8181296" cy="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B855C7D0-404E-0CA0-6D96-EFB7F387FCC3}"/>
              </a:ext>
            </a:extLst>
          </p:cNvPr>
          <p:cNvCxnSpPr/>
          <p:nvPr/>
        </p:nvCxnSpPr>
        <p:spPr>
          <a:xfrm>
            <a:off x="1563209" y="4220633"/>
            <a:ext cx="7690039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8D39E0A9-E908-0439-F029-3B6AD74BE54B}"/>
              </a:ext>
            </a:extLst>
          </p:cNvPr>
          <p:cNvCxnSpPr>
            <a:cxnSpLocks/>
          </p:cNvCxnSpPr>
          <p:nvPr/>
        </p:nvCxnSpPr>
        <p:spPr>
          <a:xfrm>
            <a:off x="1563209" y="4385733"/>
            <a:ext cx="81939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212FE67F-7C7F-5242-5C87-6632AFB6E7A3}"/>
              </a:ext>
            </a:extLst>
          </p:cNvPr>
          <p:cNvCxnSpPr>
            <a:cxnSpLocks/>
          </p:cNvCxnSpPr>
          <p:nvPr/>
        </p:nvCxnSpPr>
        <p:spPr>
          <a:xfrm>
            <a:off x="1548153" y="4538133"/>
            <a:ext cx="820905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5" name="표 324">
            <a:extLst>
              <a:ext uri="{FF2B5EF4-FFF2-40B4-BE49-F238E27FC236}">
                <a16:creationId xmlns:a16="http://schemas.microsoft.com/office/drawing/2014/main" id="{C6B80C1F-F3F4-DFA7-6FD7-F3E0A43DB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238568"/>
              </p:ext>
            </p:extLst>
          </p:nvPr>
        </p:nvGraphicFramePr>
        <p:xfrm>
          <a:off x="7813024" y="1361820"/>
          <a:ext cx="2085376" cy="3317436"/>
        </p:xfrm>
        <a:graphic>
          <a:graphicData uri="http://schemas.openxmlformats.org/drawingml/2006/table">
            <a:tbl>
              <a:tblPr/>
              <a:tblGrid>
                <a:gridCol w="392367">
                  <a:extLst>
                    <a:ext uri="{9D8B030D-6E8A-4147-A177-3AD203B41FA5}">
                      <a16:colId xmlns:a16="http://schemas.microsoft.com/office/drawing/2014/main" val="577201584"/>
                    </a:ext>
                  </a:extLst>
                </a:gridCol>
                <a:gridCol w="513838">
                  <a:extLst>
                    <a:ext uri="{9D8B030D-6E8A-4147-A177-3AD203B41FA5}">
                      <a16:colId xmlns:a16="http://schemas.microsoft.com/office/drawing/2014/main" val="1514055331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4162218287"/>
                    </a:ext>
                  </a:extLst>
                </a:gridCol>
                <a:gridCol w="916705">
                  <a:extLst>
                    <a:ext uri="{9D8B030D-6E8A-4147-A177-3AD203B41FA5}">
                      <a16:colId xmlns:a16="http://schemas.microsoft.com/office/drawing/2014/main" val="1302342679"/>
                    </a:ext>
                  </a:extLst>
                </a:gridCol>
              </a:tblGrid>
              <a:tr h="15458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개발비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25395"/>
                  </a:ext>
                </a:extLst>
              </a:tr>
              <a:tr h="196786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25">
                        <a:alpha val="6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55468"/>
                  </a:ext>
                </a:extLst>
              </a:tr>
              <a:tr h="17381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33,600,000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73407"/>
                  </a:ext>
                </a:extLst>
              </a:tr>
              <a:tr h="160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359935"/>
                  </a:ext>
                </a:extLst>
              </a:tr>
              <a:tr h="1382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37036"/>
                  </a:ext>
                </a:extLst>
              </a:tr>
              <a:tr h="17669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31,500,000.0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868946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44754"/>
                  </a:ext>
                </a:extLst>
              </a:tr>
              <a:tr h="15824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14,400,000.0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21035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3898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53,750,000.0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67269"/>
                  </a:ext>
                </a:extLst>
              </a:tr>
              <a:tr h="1382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44778"/>
                  </a:ext>
                </a:extLst>
              </a:tr>
              <a:tr h="17669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70125"/>
                  </a:ext>
                </a:extLst>
              </a:tr>
              <a:tr h="13826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100897"/>
                  </a:ext>
                </a:extLst>
              </a:tr>
              <a:tr h="14908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05163"/>
                  </a:ext>
                </a:extLst>
              </a:tr>
              <a:tr h="16477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78299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73257"/>
                  </a:ext>
                </a:extLst>
              </a:tr>
              <a:tr h="16710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80074"/>
                  </a:ext>
                </a:extLst>
              </a:tr>
              <a:tr h="1468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687774"/>
                  </a:ext>
                </a:extLst>
              </a:tr>
              <a:tr h="1507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23,400,000.0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29265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 </a:t>
                      </a:r>
                    </a:p>
                  </a:txBody>
                  <a:tcPr marL="6094" marR="6094" marT="609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318466"/>
                  </a:ext>
                </a:extLst>
              </a:tr>
              <a:tr h="134293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178,850,000</a:t>
                      </a:r>
                    </a:p>
                  </a:txBody>
                  <a:tcPr marL="6094" marR="6094" marT="609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AFF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7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00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83721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Ⅲ. </a:t>
            </a:r>
            <a:r>
              <a:rPr lang="ko-KR" altLang="en-US" sz="18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미래 전략 및 비전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사업화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13/13p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3AAB929-EFE0-B3F8-30DB-208D0E8F1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140075"/>
              </p:ext>
            </p:extLst>
          </p:nvPr>
        </p:nvGraphicFramePr>
        <p:xfrm>
          <a:off x="2032000" y="1397000"/>
          <a:ext cx="7467600" cy="474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945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래픽 201">
            <a:extLst>
              <a:ext uri="{FF2B5EF4-FFF2-40B4-BE49-F238E27FC236}">
                <a16:creationId xmlns:a16="http://schemas.microsoft.com/office/drawing/2014/main" id="{99C6C6B0-7578-7389-4772-E7782C6A42EA}"/>
              </a:ext>
            </a:extLst>
          </p:cNvPr>
          <p:cNvSpPr/>
          <p:nvPr/>
        </p:nvSpPr>
        <p:spPr>
          <a:xfrm flipH="1" flipV="1">
            <a:off x="-13" y="1490300"/>
            <a:ext cx="4496977" cy="45719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123825" y="676275"/>
            <a:ext cx="4344566" cy="816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1" i="0" u="none" strike="noStrike" kern="1200" cap="none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5200" b="1" i="0" u="none" strike="noStrike" kern="1200" cap="none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EC969F-5452-8579-6C41-365A8FB6A276}"/>
              </a:ext>
            </a:extLst>
          </p:cNvPr>
          <p:cNvSpPr/>
          <p:nvPr/>
        </p:nvSpPr>
        <p:spPr>
          <a:xfrm>
            <a:off x="5725888" y="1473884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310FCD91-1D1F-592B-6CFC-7D6D1E7956F3}"/>
              </a:ext>
            </a:extLst>
          </p:cNvPr>
          <p:cNvSpPr txBox="1">
            <a:spLocks/>
          </p:cNvSpPr>
          <p:nvPr/>
        </p:nvSpPr>
        <p:spPr>
          <a:xfrm>
            <a:off x="6019097" y="1378634"/>
            <a:ext cx="3470343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Ⅰ.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현황 및 문제점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제목 4">
            <a:extLst>
              <a:ext uri="{FF2B5EF4-FFF2-40B4-BE49-F238E27FC236}">
                <a16:creationId xmlns:a16="http://schemas.microsoft.com/office/drawing/2014/main" id="{DE567B45-B828-A488-15F7-43182194B0D2}"/>
              </a:ext>
            </a:extLst>
          </p:cNvPr>
          <p:cNvSpPr txBox="1">
            <a:spLocks/>
          </p:cNvSpPr>
          <p:nvPr/>
        </p:nvSpPr>
        <p:spPr>
          <a:xfrm>
            <a:off x="6190547" y="1852252"/>
            <a:ext cx="2463879" cy="10338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 배경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</a:p>
        </p:txBody>
      </p:sp>
      <p:sp>
        <p:nvSpPr>
          <p:cNvPr id="42" name="제목 4">
            <a:extLst>
              <a:ext uri="{FF2B5EF4-FFF2-40B4-BE49-F238E27FC236}">
                <a16:creationId xmlns:a16="http://schemas.microsoft.com/office/drawing/2014/main" id="{D43EEA04-3042-0242-916A-493C04DAA5FD}"/>
              </a:ext>
            </a:extLst>
          </p:cNvPr>
          <p:cNvSpPr txBox="1">
            <a:spLocks/>
          </p:cNvSpPr>
          <p:nvPr/>
        </p:nvSpPr>
        <p:spPr>
          <a:xfrm>
            <a:off x="8876597" y="1852252"/>
            <a:ext cx="2463879" cy="10338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 기회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FD9994-B90A-EFF6-73A6-83BC98E89FF9}"/>
              </a:ext>
            </a:extLst>
          </p:cNvPr>
          <p:cNvSpPr/>
          <p:nvPr/>
        </p:nvSpPr>
        <p:spPr>
          <a:xfrm>
            <a:off x="5725888" y="3001342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7960D46B-8B1B-6D24-7047-15D1EC3AA3F2}"/>
              </a:ext>
            </a:extLst>
          </p:cNvPr>
          <p:cNvSpPr txBox="1">
            <a:spLocks/>
          </p:cNvSpPr>
          <p:nvPr/>
        </p:nvSpPr>
        <p:spPr>
          <a:xfrm>
            <a:off x="6019097" y="2906092"/>
            <a:ext cx="4872423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제목 4">
            <a:extLst>
              <a:ext uri="{FF2B5EF4-FFF2-40B4-BE49-F238E27FC236}">
                <a16:creationId xmlns:a16="http://schemas.microsoft.com/office/drawing/2014/main" id="{D063A259-F3F5-2E11-7EAD-6D6C388C00FB}"/>
              </a:ext>
            </a:extLst>
          </p:cNvPr>
          <p:cNvSpPr txBox="1">
            <a:spLocks/>
          </p:cNvSpPr>
          <p:nvPr/>
        </p:nvSpPr>
        <p:spPr>
          <a:xfrm>
            <a:off x="6190547" y="3379711"/>
            <a:ext cx="2733782" cy="10338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요약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비즈니스 모델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프로세스 맵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제목 4">
            <a:extLst>
              <a:ext uri="{FF2B5EF4-FFF2-40B4-BE49-F238E27FC236}">
                <a16:creationId xmlns:a16="http://schemas.microsoft.com/office/drawing/2014/main" id="{91DEC0BD-2B85-BBAF-3297-C5D62004BD13}"/>
              </a:ext>
            </a:extLst>
          </p:cNvPr>
          <p:cNvSpPr txBox="1">
            <a:spLocks/>
          </p:cNvSpPr>
          <p:nvPr/>
        </p:nvSpPr>
        <p:spPr>
          <a:xfrm>
            <a:off x="8873501" y="3379711"/>
            <a:ext cx="2733782" cy="10338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개요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리스트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-KR" altLang="en-US" sz="160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</a:t>
            </a: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D58D7B-6552-D6D6-6374-F4820557E9D1}"/>
              </a:ext>
            </a:extLst>
          </p:cNvPr>
          <p:cNvSpPr/>
          <p:nvPr/>
        </p:nvSpPr>
        <p:spPr>
          <a:xfrm>
            <a:off x="5725888" y="5000985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4">
            <a:extLst>
              <a:ext uri="{FF2B5EF4-FFF2-40B4-BE49-F238E27FC236}">
                <a16:creationId xmlns:a16="http://schemas.microsoft.com/office/drawing/2014/main" id="{598BAA28-847B-FC1B-81F6-B90D70768688}"/>
              </a:ext>
            </a:extLst>
          </p:cNvPr>
          <p:cNvSpPr txBox="1">
            <a:spLocks/>
          </p:cNvSpPr>
          <p:nvPr/>
        </p:nvSpPr>
        <p:spPr>
          <a:xfrm>
            <a:off x="6019097" y="4905735"/>
            <a:ext cx="333545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Ⅲ. </a:t>
            </a:r>
            <a:r>
              <a:rPr lang="ko-KR" altLang="en-US" sz="240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미래 전략 및 비전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A979FA62-8822-7C2F-1391-73CBF06CBD3C}"/>
              </a:ext>
            </a:extLst>
          </p:cNvPr>
          <p:cNvSpPr txBox="1">
            <a:spLocks/>
          </p:cNvSpPr>
          <p:nvPr/>
        </p:nvSpPr>
        <p:spPr>
          <a:xfrm>
            <a:off x="6190548" y="5379353"/>
            <a:ext cx="2733782" cy="8024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사업화 전략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25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440870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Ⅰ.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현황 및 문제점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추진 배경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3/13p</a:t>
            </a: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C9A29B81-85A4-7F33-DEE7-BEE59C91ACAE}"/>
              </a:ext>
            </a:extLst>
          </p:cNvPr>
          <p:cNvSpPr txBox="1">
            <a:spLocks/>
          </p:cNvSpPr>
          <p:nvPr/>
        </p:nvSpPr>
        <p:spPr>
          <a:xfrm>
            <a:off x="393801" y="1502229"/>
            <a:ext cx="11244262" cy="1776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업무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과제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할 일 등을 의식적으로 시간 및 기한에 맞추어 챙기기 어려움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휴대폰에 기본 달력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알람 앱이 존재하나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기능적인 면에서의 한계 존재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1F500D84-907E-71D1-D98E-40DDF5EFD1F0}"/>
              </a:ext>
            </a:extLst>
          </p:cNvPr>
          <p:cNvSpPr txBox="1">
            <a:spLocks/>
          </p:cNvSpPr>
          <p:nvPr/>
        </p:nvSpPr>
        <p:spPr>
          <a:xfrm>
            <a:off x="1683238" y="3491405"/>
            <a:ext cx="2271712" cy="462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 달력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29ACC6-3E03-4A59-0764-4B39A722EE51}"/>
              </a:ext>
            </a:extLst>
          </p:cNvPr>
          <p:cNvSpPr/>
          <p:nvPr/>
        </p:nvSpPr>
        <p:spPr>
          <a:xfrm>
            <a:off x="1295222" y="3561137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4">
            <a:extLst>
              <a:ext uri="{FF2B5EF4-FFF2-40B4-BE49-F238E27FC236}">
                <a16:creationId xmlns:a16="http://schemas.microsoft.com/office/drawing/2014/main" id="{1600AF55-80B4-C6DC-69E0-895268FF5A75}"/>
              </a:ext>
            </a:extLst>
          </p:cNvPr>
          <p:cNvSpPr txBox="1">
            <a:spLocks/>
          </p:cNvSpPr>
          <p:nvPr/>
        </p:nvSpPr>
        <p:spPr>
          <a:xfrm>
            <a:off x="1228546" y="4017098"/>
            <a:ext cx="2808083" cy="2211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날짜를 고르고 시간대를 설정하여 알람을 맞출 수 있으나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세세한 시간 조정이 불가능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제목 4">
            <a:extLst>
              <a:ext uri="{FF2B5EF4-FFF2-40B4-BE49-F238E27FC236}">
                <a16:creationId xmlns:a16="http://schemas.microsoft.com/office/drawing/2014/main" id="{C2279106-D155-B3C8-7E1C-4522F8C8CE6D}"/>
              </a:ext>
            </a:extLst>
          </p:cNvPr>
          <p:cNvSpPr txBox="1">
            <a:spLocks/>
          </p:cNvSpPr>
          <p:nvPr/>
        </p:nvSpPr>
        <p:spPr>
          <a:xfrm>
            <a:off x="5146650" y="3491405"/>
            <a:ext cx="2271712" cy="462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 알람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DA1EF3-218D-39D3-2DEF-50B4D5EFA523}"/>
              </a:ext>
            </a:extLst>
          </p:cNvPr>
          <p:cNvSpPr/>
          <p:nvPr/>
        </p:nvSpPr>
        <p:spPr>
          <a:xfrm>
            <a:off x="4758634" y="3561137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4">
            <a:extLst>
              <a:ext uri="{FF2B5EF4-FFF2-40B4-BE49-F238E27FC236}">
                <a16:creationId xmlns:a16="http://schemas.microsoft.com/office/drawing/2014/main" id="{5E3223BB-CA27-CABB-87AD-31AB084936DC}"/>
              </a:ext>
            </a:extLst>
          </p:cNvPr>
          <p:cNvSpPr txBox="1">
            <a:spLocks/>
          </p:cNvSpPr>
          <p:nvPr/>
        </p:nvSpPr>
        <p:spPr>
          <a:xfrm>
            <a:off x="4691958" y="4017098"/>
            <a:ext cx="2808083" cy="2211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날짜와 시간을 원하는 대로 입력할 수 있으나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개를 설정했을 때 날짜가 아니라 무조건 시간 순으로 정렬되어 여러 개의 계획을 짜는 데에 부적절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제목 4">
            <a:extLst>
              <a:ext uri="{FF2B5EF4-FFF2-40B4-BE49-F238E27FC236}">
                <a16:creationId xmlns:a16="http://schemas.microsoft.com/office/drawing/2014/main" id="{B49BB723-83D9-B99E-98EA-7541C88D5925}"/>
              </a:ext>
            </a:extLst>
          </p:cNvPr>
          <p:cNvSpPr txBox="1">
            <a:spLocks/>
          </p:cNvSpPr>
          <p:nvPr/>
        </p:nvSpPr>
        <p:spPr>
          <a:xfrm>
            <a:off x="8785200" y="3491405"/>
            <a:ext cx="2271712" cy="4622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 메모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34C8C24-9CF8-6EEF-FF95-8DFA9FBFAC32}"/>
              </a:ext>
            </a:extLst>
          </p:cNvPr>
          <p:cNvSpPr/>
          <p:nvPr/>
        </p:nvSpPr>
        <p:spPr>
          <a:xfrm>
            <a:off x="8397184" y="3561137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98D0D889-CB64-0AEC-AD6E-5C8F27CB1F21}"/>
              </a:ext>
            </a:extLst>
          </p:cNvPr>
          <p:cNvSpPr txBox="1">
            <a:spLocks/>
          </p:cNvSpPr>
          <p:nvPr/>
        </p:nvSpPr>
        <p:spPr>
          <a:xfrm>
            <a:off x="8330508" y="4017098"/>
            <a:ext cx="2808083" cy="22112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정해진 형식 없이 과제나 업무 등을 자유로이 적고 실행할 수 있으나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날짜나 시간까지 일일이 기입해야 되며 알람 또한 따로 설정해야 함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70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3051401" cy="4688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Ⅰ.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현황 및 문제점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문제점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4/13p</a:t>
            </a: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C9A29B81-85A4-7F33-DEE7-BEE59C91ACAE}"/>
              </a:ext>
            </a:extLst>
          </p:cNvPr>
          <p:cNvSpPr txBox="1">
            <a:spLocks/>
          </p:cNvSpPr>
          <p:nvPr/>
        </p:nvSpPr>
        <p:spPr>
          <a:xfrm>
            <a:off x="619126" y="1550695"/>
            <a:ext cx="11244262" cy="1776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문제점들을 보완하기 위해 많은 캘린더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리마인더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스케줄러 앱이 존재하지만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더페이스샵 잉크립퀴드체" panose="03050503000000000000"/>
              </a:rPr>
              <a:t>주로 업무와 학습에 초점을 맞추고 있어서 지루함과 동시에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더페이스샵 잉크립퀴드체" panose="03050503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비슷한 기능 및 디자인으로 앱 선정에도 어려움 발생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동시에 기본 앱과 같이 시간이 갈수록 </a:t>
            </a:r>
            <a:r>
              <a:rPr lang="ko-KR" alt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재사용률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저하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4B3A7B-4507-79E9-F677-B737E0DE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84" y="4536355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A66B0-04EB-A417-16C2-760BE26E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88" y="4592817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345788-CD75-EDA9-243F-4D6012BB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649" y="4536355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FA72DE-B6AA-12E7-AB0B-CD675F0F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807" y="4563885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49D46C-8DFE-E1D9-D5D2-FC567F12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911" y="4536355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819E2E-B5BC-A95D-B74C-D1BC19CED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280" y="4563885"/>
            <a:ext cx="1338700" cy="133870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09798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5279BCA1-C055-218C-9BD3-E31343278A68}"/>
              </a:ext>
            </a:extLst>
          </p:cNvPr>
          <p:cNvSpPr/>
          <p:nvPr/>
        </p:nvSpPr>
        <p:spPr>
          <a:xfrm>
            <a:off x="1082334" y="1279393"/>
            <a:ext cx="5435600" cy="117712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58514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Ⅰ.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현황 및 문제점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개선 기회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5/13p</a:t>
            </a: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1F500D84-907E-71D1-D98E-40DDF5EFD1F0}"/>
              </a:ext>
            </a:extLst>
          </p:cNvPr>
          <p:cNvSpPr txBox="1">
            <a:spLocks/>
          </p:cNvSpPr>
          <p:nvPr/>
        </p:nvSpPr>
        <p:spPr>
          <a:xfrm>
            <a:off x="1372580" y="3243920"/>
            <a:ext cx="2555534" cy="349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일정 관리 및 성취감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29ACC6-3E03-4A59-0764-4B39A722EE51}"/>
              </a:ext>
            </a:extLst>
          </p:cNvPr>
          <p:cNvSpPr/>
          <p:nvPr/>
        </p:nvSpPr>
        <p:spPr>
          <a:xfrm>
            <a:off x="1134545" y="3055567"/>
            <a:ext cx="238035" cy="173581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4">
            <a:extLst>
              <a:ext uri="{FF2B5EF4-FFF2-40B4-BE49-F238E27FC236}">
                <a16:creationId xmlns:a16="http://schemas.microsoft.com/office/drawing/2014/main" id="{1600AF55-80B4-C6DC-69E0-895268FF5A75}"/>
              </a:ext>
            </a:extLst>
          </p:cNvPr>
          <p:cNvSpPr txBox="1">
            <a:spLocks/>
          </p:cNvSpPr>
          <p:nvPr/>
        </p:nvSpPr>
        <p:spPr>
          <a:xfrm>
            <a:off x="1372580" y="3740159"/>
            <a:ext cx="2909683" cy="2411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 일정을 수행할 때마다 보상을 받을 수 있다면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일정을 완료하는 데 동기 부여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 일정을 완료하면 키우는 동물이 성장하고 발전하는 과정을 체험하며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성취감과 보상을 느끼게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됨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제목 4">
            <a:extLst>
              <a:ext uri="{FF2B5EF4-FFF2-40B4-BE49-F238E27FC236}">
                <a16:creationId xmlns:a16="http://schemas.microsoft.com/office/drawing/2014/main" id="{C2279106-D155-B3C8-7E1C-4522F8C8CE6D}"/>
              </a:ext>
            </a:extLst>
          </p:cNvPr>
          <p:cNvSpPr txBox="1">
            <a:spLocks/>
          </p:cNvSpPr>
          <p:nvPr/>
        </p:nvSpPr>
        <p:spPr>
          <a:xfrm>
            <a:off x="5452068" y="3226337"/>
            <a:ext cx="3054522" cy="399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재미 요소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DA1EF3-218D-39D3-2DEF-50B4D5EFA523}"/>
              </a:ext>
            </a:extLst>
          </p:cNvPr>
          <p:cNvSpPr/>
          <p:nvPr/>
        </p:nvSpPr>
        <p:spPr>
          <a:xfrm>
            <a:off x="5113434" y="3088079"/>
            <a:ext cx="238035" cy="173581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4">
            <a:extLst>
              <a:ext uri="{FF2B5EF4-FFF2-40B4-BE49-F238E27FC236}">
                <a16:creationId xmlns:a16="http://schemas.microsoft.com/office/drawing/2014/main" id="{5E3223BB-CA27-CABB-87AD-31AB084936DC}"/>
              </a:ext>
            </a:extLst>
          </p:cNvPr>
          <p:cNvSpPr txBox="1">
            <a:spLocks/>
          </p:cNvSpPr>
          <p:nvPr/>
        </p:nvSpPr>
        <p:spPr>
          <a:xfrm>
            <a:off x="5351469" y="3763745"/>
            <a:ext cx="2558270" cy="2411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재미있게 어플리케이션을 가능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생산적이고 유익한 일정 관리를 하면서도 더욱 즐겁게 시간을 보낼 수 있음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제목 4">
            <a:extLst>
              <a:ext uri="{FF2B5EF4-FFF2-40B4-BE49-F238E27FC236}">
                <a16:creationId xmlns:a16="http://schemas.microsoft.com/office/drawing/2014/main" id="{B49BB723-83D9-B99E-98EA-7541C88D5925}"/>
              </a:ext>
            </a:extLst>
          </p:cNvPr>
          <p:cNvSpPr txBox="1">
            <a:spLocks/>
          </p:cNvSpPr>
          <p:nvPr/>
        </p:nvSpPr>
        <p:spPr>
          <a:xfrm>
            <a:off x="8944257" y="3354422"/>
            <a:ext cx="2201869" cy="3267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이용자 유치</a:t>
            </a:r>
            <a:endParaRPr lang="en-US" altLang="ko-KR" sz="2000" dirty="0"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34C8C24-9CF8-6EEF-FF95-8DFA9FBFAC32}"/>
              </a:ext>
            </a:extLst>
          </p:cNvPr>
          <p:cNvSpPr/>
          <p:nvPr/>
        </p:nvSpPr>
        <p:spPr>
          <a:xfrm>
            <a:off x="8706222" y="3181467"/>
            <a:ext cx="238035" cy="173581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98D0D889-CB64-0AEC-AD6E-5C8F27CB1F21}"/>
              </a:ext>
            </a:extLst>
          </p:cNvPr>
          <p:cNvSpPr txBox="1">
            <a:spLocks/>
          </p:cNvSpPr>
          <p:nvPr/>
        </p:nvSpPr>
        <p:spPr>
          <a:xfrm>
            <a:off x="8944257" y="3866059"/>
            <a:ext cx="2667172" cy="2411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사용자들의 관심을 끌고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어플리케이션의 인기를 높일 수 있음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요소를 통해 사용자들은 어플리케이션을 자주 이용하게 되며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어플리케이션의 확산과 지속적인 이용에 긍정적인 영향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O</a:t>
            </a: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75FAACBB-4827-232A-AB88-3C309907EC9A}"/>
              </a:ext>
            </a:extLst>
          </p:cNvPr>
          <p:cNvSpPr txBox="1">
            <a:spLocks/>
          </p:cNvSpPr>
          <p:nvPr/>
        </p:nvSpPr>
        <p:spPr>
          <a:xfrm>
            <a:off x="607843" y="1616034"/>
            <a:ext cx="7080633" cy="917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    기존 앱의 기능 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+ </a:t>
            </a:r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육성 게임 요소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BF463A5D-DA18-AD50-35BE-65F1161638C2}"/>
              </a:ext>
            </a:extLst>
          </p:cNvPr>
          <p:cNvSpPr txBox="1">
            <a:spLocks/>
          </p:cNvSpPr>
          <p:nvPr/>
        </p:nvSpPr>
        <p:spPr>
          <a:xfrm>
            <a:off x="7517501" y="1530774"/>
            <a:ext cx="3900736" cy="10814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더페이스샵 잉크립퀴드체" panose="03050503000000000000"/>
              </a:rPr>
              <a:t>⇒    </a:t>
            </a:r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더페이스샵 잉크립퀴드체" panose="03050503000000000000"/>
              </a:rPr>
              <a:t>한계 보완 및              </a:t>
            </a:r>
            <a:r>
              <a:rPr lang="en-US" altLang="ko-KR" sz="3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더페이스샵 잉크립퀴드체" panose="03050503000000000000"/>
              </a:rPr>
              <a:t>	</a:t>
            </a:r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더페이스샵 잉크립퀴드체" panose="03050503000000000000"/>
              </a:rPr>
              <a:t>흥미 제공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더페이스샵 잉크립퀴드체" panose="03050503000000000000" pitchFamily="66" charset="-127"/>
              <a:ea typeface="더페이스샵 잉크립퀴드체" panose="030505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4321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F72FA436-82CB-434A-F1EC-DA8FB29A8897}"/>
              </a:ext>
            </a:extLst>
          </p:cNvPr>
          <p:cNvSpPr/>
          <p:nvPr/>
        </p:nvSpPr>
        <p:spPr>
          <a:xfrm>
            <a:off x="890636" y="2257628"/>
            <a:ext cx="3240000" cy="3240000"/>
          </a:xfrm>
          <a:prstGeom prst="round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922587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요약</a:t>
            </a:r>
            <a:r>
              <a:rPr lang="en-US" altLang="ko-KR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/13p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0F869-5922-99A5-61A3-45AE6AC228C5}"/>
              </a:ext>
            </a:extLst>
          </p:cNvPr>
          <p:cNvSpPr txBox="1"/>
          <p:nvPr/>
        </p:nvSpPr>
        <p:spPr>
          <a:xfrm flipH="1">
            <a:off x="5221633" y="2598428"/>
            <a:ext cx="1126425" cy="378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BEC75-053C-CFEC-2EC1-AFA906D42CD2}"/>
              </a:ext>
            </a:extLst>
          </p:cNvPr>
          <p:cNvSpPr txBox="1"/>
          <p:nvPr/>
        </p:nvSpPr>
        <p:spPr>
          <a:xfrm flipH="1">
            <a:off x="5221632" y="4045655"/>
            <a:ext cx="1126424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 구성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56359-B8E0-FB98-A583-47A1D297687F}"/>
              </a:ext>
            </a:extLst>
          </p:cNvPr>
          <p:cNvSpPr txBox="1"/>
          <p:nvPr/>
        </p:nvSpPr>
        <p:spPr>
          <a:xfrm flipH="1">
            <a:off x="5221633" y="4771641"/>
            <a:ext cx="1276826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플랫폼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376B7-9639-7AFA-D1B9-C6360CA1CABB}"/>
              </a:ext>
            </a:extLst>
          </p:cNvPr>
          <p:cNvSpPr txBox="1"/>
          <p:nvPr/>
        </p:nvSpPr>
        <p:spPr>
          <a:xfrm flipH="1">
            <a:off x="5221633" y="1872442"/>
            <a:ext cx="996083" cy="378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앱 이름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C691D-18C1-DF32-0991-88C6352B0025}"/>
              </a:ext>
            </a:extLst>
          </p:cNvPr>
          <p:cNvSpPr txBox="1"/>
          <p:nvPr/>
        </p:nvSpPr>
        <p:spPr>
          <a:xfrm flipH="1">
            <a:off x="5221632" y="5497628"/>
            <a:ext cx="1276823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일정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1C643BD-3EC6-120A-D1B3-E96EEF33D7AC}"/>
              </a:ext>
            </a:extLst>
          </p:cNvPr>
          <p:cNvCxnSpPr>
            <a:cxnSpLocks/>
          </p:cNvCxnSpPr>
          <p:nvPr/>
        </p:nvCxnSpPr>
        <p:spPr>
          <a:xfrm>
            <a:off x="5221633" y="2388823"/>
            <a:ext cx="73513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33D9152-9021-1599-DDA9-C20CC06966B6}"/>
              </a:ext>
            </a:extLst>
          </p:cNvPr>
          <p:cNvCxnSpPr>
            <a:cxnSpLocks/>
          </p:cNvCxnSpPr>
          <p:nvPr/>
        </p:nvCxnSpPr>
        <p:spPr>
          <a:xfrm>
            <a:off x="5221633" y="3114933"/>
            <a:ext cx="73259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ECA7577-984F-A809-C5D0-215C1572EF26}"/>
              </a:ext>
            </a:extLst>
          </p:cNvPr>
          <p:cNvCxnSpPr>
            <a:cxnSpLocks/>
          </p:cNvCxnSpPr>
          <p:nvPr/>
        </p:nvCxnSpPr>
        <p:spPr>
          <a:xfrm>
            <a:off x="5221633" y="3841043"/>
            <a:ext cx="71735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009CCD0-8669-7104-F7DB-0F6E93E39E27}"/>
              </a:ext>
            </a:extLst>
          </p:cNvPr>
          <p:cNvCxnSpPr>
            <a:cxnSpLocks/>
          </p:cNvCxnSpPr>
          <p:nvPr/>
        </p:nvCxnSpPr>
        <p:spPr>
          <a:xfrm>
            <a:off x="5221633" y="4567153"/>
            <a:ext cx="70465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C5621A4-18D4-CBE8-99E9-82E3F7DFCE85}"/>
              </a:ext>
            </a:extLst>
          </p:cNvPr>
          <p:cNvCxnSpPr>
            <a:cxnSpLocks/>
          </p:cNvCxnSpPr>
          <p:nvPr/>
        </p:nvCxnSpPr>
        <p:spPr>
          <a:xfrm>
            <a:off x="5221633" y="6019375"/>
            <a:ext cx="71862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311FD20-0399-0AB8-C088-F0FB252A090B}"/>
              </a:ext>
            </a:extLst>
          </p:cNvPr>
          <p:cNvSpPr txBox="1"/>
          <p:nvPr/>
        </p:nvSpPr>
        <p:spPr>
          <a:xfrm flipH="1">
            <a:off x="6498455" y="2565516"/>
            <a:ext cx="5060130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동물 육성 게임 요소를 추가한 일정 관리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A4AA58-FD88-F79A-245D-F568733EE2CC}"/>
              </a:ext>
            </a:extLst>
          </p:cNvPr>
          <p:cNvSpPr txBox="1"/>
          <p:nvPr/>
        </p:nvSpPr>
        <p:spPr>
          <a:xfrm flipH="1">
            <a:off x="6498455" y="3279596"/>
            <a:ext cx="4958531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캘린더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스케줄러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리마인더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동물 키우기 게임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1C4D3F-268D-B21C-8FC0-829448307C8C}"/>
              </a:ext>
            </a:extLst>
          </p:cNvPr>
          <p:cNvSpPr txBox="1"/>
          <p:nvPr/>
        </p:nvSpPr>
        <p:spPr>
          <a:xfrm flipH="1">
            <a:off x="6498456" y="4045530"/>
            <a:ext cx="5288732" cy="379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기획자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명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디자이너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명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개발자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5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명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마케터 </a:t>
            </a:r>
            <a:r>
              <a:rPr lang="en-US" altLang="ko-KR" dirty="0">
                <a:solidFill>
                  <a:srgbClr val="374151"/>
                </a:solidFill>
                <a:latin typeface="Söhne"/>
                <a:ea typeface="에스코어 드림 4 Regular" panose="020B0503030302020204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  <a:ea typeface="에스코어 드림 4 Regular" panose="020B0503030302020204"/>
              </a:rPr>
              <a:t>명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C8ACFB-6ACE-773E-BF40-2C88433257BB}"/>
              </a:ext>
            </a:extLst>
          </p:cNvPr>
          <p:cNvSpPr txBox="1"/>
          <p:nvPr/>
        </p:nvSpPr>
        <p:spPr>
          <a:xfrm flipH="1">
            <a:off x="6578941" y="4772150"/>
            <a:ext cx="4611350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Android, iOS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D00662-FA7D-D9EE-73D2-47B9EA82B71C}"/>
              </a:ext>
            </a:extLst>
          </p:cNvPr>
          <p:cNvSpPr txBox="1"/>
          <p:nvPr/>
        </p:nvSpPr>
        <p:spPr>
          <a:xfrm flipH="1">
            <a:off x="6498458" y="1872432"/>
            <a:ext cx="3646381" cy="378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주키퍼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ZooKeeper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1CA965-CB2D-D3F8-7593-BE8A2C4B26FC}"/>
              </a:ext>
            </a:extLst>
          </p:cNvPr>
          <p:cNvSpPr txBox="1"/>
          <p:nvPr/>
        </p:nvSpPr>
        <p:spPr>
          <a:xfrm flipH="1">
            <a:off x="6578941" y="5501993"/>
            <a:ext cx="3783784" cy="379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2023.07~2023.12 (6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개월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A4184-6135-4BF6-2F13-1C6FFB6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80" y="2397089"/>
            <a:ext cx="3063512" cy="2961078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6D633E-2FDD-0857-1E20-FD2FBF120F77}"/>
              </a:ext>
            </a:extLst>
          </p:cNvPr>
          <p:cNvSpPr txBox="1"/>
          <p:nvPr/>
        </p:nvSpPr>
        <p:spPr>
          <a:xfrm flipH="1">
            <a:off x="5221632" y="3336702"/>
            <a:ext cx="1126424" cy="371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07943" latinLnBrk="1">
              <a:lnSpc>
                <a:spcPct val="110000"/>
              </a:lnSpc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22B6A94A-0CDD-B4A3-8845-CE4D662AE54C}"/>
              </a:ext>
            </a:extLst>
          </p:cNvPr>
          <p:cNvCxnSpPr>
            <a:cxnSpLocks/>
          </p:cNvCxnSpPr>
          <p:nvPr/>
        </p:nvCxnSpPr>
        <p:spPr>
          <a:xfrm>
            <a:off x="5221633" y="5308004"/>
            <a:ext cx="71862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8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986087" cy="2582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115425" y="285683"/>
            <a:ext cx="2747963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solidFill>
                  <a:srgbClr val="2564F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비즈니스 모델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7/13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2948C5A5-0A76-5F92-A611-6EE8895D6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19444" r="26771" b="36326"/>
          <a:stretch/>
        </p:blipFill>
        <p:spPr>
          <a:xfrm>
            <a:off x="82550" y="894374"/>
            <a:ext cx="12026900" cy="4198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E6C6AAF8-3AB8-F28D-E080-4A9E1B397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40253" r="19375" b="21111"/>
          <a:stretch/>
        </p:blipFill>
        <p:spPr>
          <a:xfrm>
            <a:off x="82550" y="2753500"/>
            <a:ext cx="12026900" cy="4048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089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8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9"/>
            <a:ext cx="3036887" cy="2639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115425" y="285683"/>
            <a:ext cx="2747963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프로세스 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8/13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3F71CE7-8AF4-0014-680D-638525B400CC}"/>
              </a:ext>
            </a:extLst>
          </p:cNvPr>
          <p:cNvSpPr/>
          <p:nvPr/>
        </p:nvSpPr>
        <p:spPr>
          <a:xfrm>
            <a:off x="1169195" y="3840489"/>
            <a:ext cx="1671636" cy="457498"/>
          </a:xfrm>
          <a:prstGeom prst="rect">
            <a:avLst/>
          </a:prstGeom>
        </p:spPr>
        <p:txBody>
          <a:bodyPr wrap="square" lIns="0" tIns="91440" rIns="0" bIns="9144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Strengths</a:t>
            </a:r>
          </a:p>
        </p:txBody>
      </p: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015684A9-F1CA-D377-09F3-EC544A9350C6}"/>
              </a:ext>
            </a:extLst>
          </p:cNvPr>
          <p:cNvSpPr/>
          <p:nvPr/>
        </p:nvSpPr>
        <p:spPr>
          <a:xfrm>
            <a:off x="1169195" y="2543614"/>
            <a:ext cx="952500" cy="952500"/>
          </a:xfrm>
          <a:prstGeom prst="roundRect">
            <a:avLst>
              <a:gd name="adj" fmla="val 7667"/>
            </a:avLst>
          </a:prstGeom>
          <a:noFill/>
          <a:ln w="3175">
            <a:solidFill>
              <a:srgbClr val="256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9C4D593B-31AA-7A60-55B7-DECB4F21C651}"/>
              </a:ext>
            </a:extLst>
          </p:cNvPr>
          <p:cNvSpPr/>
          <p:nvPr/>
        </p:nvSpPr>
        <p:spPr>
          <a:xfrm>
            <a:off x="1481113" y="2715811"/>
            <a:ext cx="330220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</a:t>
            </a:r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C22D2697-E6E9-9735-8319-FB83095E73CF}"/>
              </a:ext>
            </a:extLst>
          </p:cNvPr>
          <p:cNvSpPr/>
          <p:nvPr/>
        </p:nvSpPr>
        <p:spPr>
          <a:xfrm>
            <a:off x="3920467" y="3840489"/>
            <a:ext cx="1716676" cy="457498"/>
          </a:xfrm>
          <a:prstGeom prst="rect">
            <a:avLst/>
          </a:prstGeom>
        </p:spPr>
        <p:txBody>
          <a:bodyPr wrap="square" lIns="0" tIns="91440" rIns="0" bIns="9144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Weakness</a:t>
            </a:r>
            <a:endParaRPr lang="en-US" sz="1200" dirty="0">
              <a:solidFill>
                <a:schemeClr val="tx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7" name="Rectangle: Rounded Corners 9">
            <a:extLst>
              <a:ext uri="{FF2B5EF4-FFF2-40B4-BE49-F238E27FC236}">
                <a16:creationId xmlns:a16="http://schemas.microsoft.com/office/drawing/2014/main" id="{E10569AE-C0D6-6390-BB96-C58BF7B245A9}"/>
              </a:ext>
            </a:extLst>
          </p:cNvPr>
          <p:cNvSpPr/>
          <p:nvPr/>
        </p:nvSpPr>
        <p:spPr>
          <a:xfrm>
            <a:off x="3920467" y="2543614"/>
            <a:ext cx="952500" cy="952500"/>
          </a:xfrm>
          <a:prstGeom prst="roundRect">
            <a:avLst>
              <a:gd name="adj" fmla="val 7667"/>
            </a:avLst>
          </a:prstGeom>
          <a:noFill/>
          <a:ln w="3175">
            <a:solidFill>
              <a:srgbClr val="256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83F152CE-7E85-56EC-3866-D4309995B0D7}"/>
              </a:ext>
            </a:extLst>
          </p:cNvPr>
          <p:cNvSpPr/>
          <p:nvPr/>
        </p:nvSpPr>
        <p:spPr>
          <a:xfrm>
            <a:off x="4120199" y="2715811"/>
            <a:ext cx="55303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D6CD4E7-6657-FC00-D1FF-8E83EAA62B62}"/>
              </a:ext>
            </a:extLst>
          </p:cNvPr>
          <p:cNvSpPr/>
          <p:nvPr/>
        </p:nvSpPr>
        <p:spPr>
          <a:xfrm>
            <a:off x="6635818" y="3840489"/>
            <a:ext cx="1671636" cy="457498"/>
          </a:xfrm>
          <a:prstGeom prst="rect">
            <a:avLst/>
          </a:prstGeom>
        </p:spPr>
        <p:txBody>
          <a:bodyPr wrap="square" lIns="0" tIns="91440" rIns="0" bIns="9144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Opportunities</a:t>
            </a:r>
            <a:endParaRPr lang="en-US" sz="1200" dirty="0">
              <a:solidFill>
                <a:schemeClr val="tx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85558EB7-2A1B-1865-F7C3-370141FD112A}"/>
              </a:ext>
            </a:extLst>
          </p:cNvPr>
          <p:cNvSpPr/>
          <p:nvPr/>
        </p:nvSpPr>
        <p:spPr>
          <a:xfrm>
            <a:off x="6635818" y="2543614"/>
            <a:ext cx="952500" cy="952500"/>
          </a:xfrm>
          <a:prstGeom prst="roundRect">
            <a:avLst>
              <a:gd name="adj" fmla="val 6667"/>
            </a:avLst>
          </a:prstGeom>
          <a:solidFill>
            <a:srgbClr val="2564F7"/>
          </a:solidFill>
          <a:ln w="3175">
            <a:noFill/>
          </a:ln>
          <a:effectLst>
            <a:outerShdw blurRad="254000" dist="127000" dir="5400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97D6B979-B1DA-715F-01C8-DF635B977CDB}"/>
              </a:ext>
            </a:extLst>
          </p:cNvPr>
          <p:cNvSpPr/>
          <p:nvPr/>
        </p:nvSpPr>
        <p:spPr>
          <a:xfrm>
            <a:off x="6926921" y="2715811"/>
            <a:ext cx="370293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</a:t>
            </a: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27215561-6AA0-215F-F6C1-3A052DABD356}"/>
              </a:ext>
            </a:extLst>
          </p:cNvPr>
          <p:cNvSpPr/>
          <p:nvPr/>
        </p:nvSpPr>
        <p:spPr>
          <a:xfrm>
            <a:off x="9358515" y="3840489"/>
            <a:ext cx="1664291" cy="457498"/>
          </a:xfrm>
          <a:prstGeom prst="rect">
            <a:avLst/>
          </a:prstGeom>
        </p:spPr>
        <p:txBody>
          <a:bodyPr wrap="square" lIns="0" tIns="91440" rIns="0" bIns="9144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Threats</a:t>
            </a:r>
            <a:endParaRPr lang="en-US" sz="1200" dirty="0">
              <a:solidFill>
                <a:schemeClr val="tx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3" name="Rectangle: Rounded Corners 17">
            <a:extLst>
              <a:ext uri="{FF2B5EF4-FFF2-40B4-BE49-F238E27FC236}">
                <a16:creationId xmlns:a16="http://schemas.microsoft.com/office/drawing/2014/main" id="{9AC919B9-93BE-4AC3-2FD0-1CE0DFF9D0CB}"/>
              </a:ext>
            </a:extLst>
          </p:cNvPr>
          <p:cNvSpPr/>
          <p:nvPr/>
        </p:nvSpPr>
        <p:spPr>
          <a:xfrm>
            <a:off x="9358515" y="2543614"/>
            <a:ext cx="952500" cy="952500"/>
          </a:xfrm>
          <a:prstGeom prst="roundRect">
            <a:avLst>
              <a:gd name="adj" fmla="val 8667"/>
            </a:avLst>
          </a:prstGeom>
          <a:noFill/>
          <a:ln w="3175">
            <a:solidFill>
              <a:srgbClr val="256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5E0D1DFD-961D-9865-1B06-8E192CE47CB2}"/>
              </a:ext>
            </a:extLst>
          </p:cNvPr>
          <p:cNvSpPr/>
          <p:nvPr/>
        </p:nvSpPr>
        <p:spPr>
          <a:xfrm>
            <a:off x="9678471" y="2715811"/>
            <a:ext cx="3125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rgbClr val="2564F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</a:p>
        </p:txBody>
      </p:sp>
      <p:sp>
        <p:nvSpPr>
          <p:cNvPr id="55" name="제목 4">
            <a:extLst>
              <a:ext uri="{FF2B5EF4-FFF2-40B4-BE49-F238E27FC236}">
                <a16:creationId xmlns:a16="http://schemas.microsoft.com/office/drawing/2014/main" id="{47933C9F-0968-87D0-0E82-C237C4A87AAB}"/>
              </a:ext>
            </a:extLst>
          </p:cNvPr>
          <p:cNvSpPr txBox="1">
            <a:spLocks/>
          </p:cNvSpPr>
          <p:nvPr/>
        </p:nvSpPr>
        <p:spPr>
          <a:xfrm>
            <a:off x="1169197" y="4373570"/>
            <a:ext cx="1894044" cy="11933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내부 역량에 의해 기업에게 유리한 상황을 강점이라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제목 4">
            <a:extLst>
              <a:ext uri="{FF2B5EF4-FFF2-40B4-BE49-F238E27FC236}">
                <a16:creationId xmlns:a16="http://schemas.microsoft.com/office/drawing/2014/main" id="{E14B3145-6E12-8872-973B-1FBDA1052328}"/>
              </a:ext>
            </a:extLst>
          </p:cNvPr>
          <p:cNvSpPr txBox="1">
            <a:spLocks/>
          </p:cNvSpPr>
          <p:nvPr/>
        </p:nvSpPr>
        <p:spPr>
          <a:xfrm>
            <a:off x="3920467" y="4373570"/>
            <a:ext cx="1894044" cy="11933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내부의 원인에 의해 기업에게 불리한 상황을 약점이라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제목 4">
            <a:extLst>
              <a:ext uri="{FF2B5EF4-FFF2-40B4-BE49-F238E27FC236}">
                <a16:creationId xmlns:a16="http://schemas.microsoft.com/office/drawing/2014/main" id="{93ED7A8B-C191-CFAE-5723-29AC020272CA}"/>
              </a:ext>
            </a:extLst>
          </p:cNvPr>
          <p:cNvSpPr txBox="1">
            <a:spLocks/>
          </p:cNvSpPr>
          <p:nvPr/>
        </p:nvSpPr>
        <p:spPr>
          <a:xfrm>
            <a:off x="6635818" y="4373570"/>
            <a:ext cx="1894044" cy="11933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외부 요인에 의해 기업에게 유리한 상황을 기회라고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제목 4">
            <a:extLst>
              <a:ext uri="{FF2B5EF4-FFF2-40B4-BE49-F238E27FC236}">
                <a16:creationId xmlns:a16="http://schemas.microsoft.com/office/drawing/2014/main" id="{36E44B2F-F76C-5A01-88D0-4210736065FE}"/>
              </a:ext>
            </a:extLst>
          </p:cNvPr>
          <p:cNvSpPr txBox="1">
            <a:spLocks/>
          </p:cNvSpPr>
          <p:nvPr/>
        </p:nvSpPr>
        <p:spPr>
          <a:xfrm>
            <a:off x="9363993" y="4373570"/>
            <a:ext cx="1894044" cy="11933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외부의 요인에 의해 기업에게 불리한 상황을 위기라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B746D5-978E-AC9D-A872-A1FA6B170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22037" r="5391" b="21667"/>
          <a:stretch/>
        </p:blipFill>
        <p:spPr>
          <a:xfrm>
            <a:off x="0" y="716440"/>
            <a:ext cx="12211424" cy="6141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26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2" y="358514"/>
            <a:ext cx="3247344" cy="33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해결 방안 및 세부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309049" y="312195"/>
            <a:ext cx="2667172" cy="4783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개요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/13p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4E1DB1-AC34-0FE0-532D-FD80CAC20395}"/>
              </a:ext>
            </a:extLst>
          </p:cNvPr>
          <p:cNvSpPr/>
          <p:nvPr/>
        </p:nvSpPr>
        <p:spPr>
          <a:xfrm>
            <a:off x="655553" y="1099486"/>
            <a:ext cx="3240000" cy="5400000"/>
          </a:xfrm>
          <a:prstGeom prst="roundRect">
            <a:avLst/>
          </a:prstGeom>
          <a:solidFill>
            <a:srgbClr val="FBFCFF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D16A92-866D-85E1-7976-4F865600D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2" b="74803"/>
          <a:stretch/>
        </p:blipFill>
        <p:spPr>
          <a:xfrm>
            <a:off x="804554" y="1610076"/>
            <a:ext cx="2900892" cy="1120424"/>
          </a:xfrm>
          <a:prstGeom prst="flowChartAlternateProcess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BC4C59-AC98-016D-1E85-288E886C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5" b="10927"/>
          <a:stretch/>
        </p:blipFill>
        <p:spPr>
          <a:xfrm>
            <a:off x="2400555" y="2597825"/>
            <a:ext cx="2300114" cy="2638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그래픽 29" descr="돋보기 윤곽선">
            <a:extLst>
              <a:ext uri="{FF2B5EF4-FFF2-40B4-BE49-F238E27FC236}">
                <a16:creationId xmlns:a16="http://schemas.microsoft.com/office/drawing/2014/main" id="{E09B8126-3203-23B7-E084-906FAEE69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404" y="2229487"/>
            <a:ext cx="1793383" cy="179338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497CD896-47E6-84C1-DC56-181DA4176D1F}"/>
              </a:ext>
            </a:extLst>
          </p:cNvPr>
          <p:cNvSpPr/>
          <p:nvPr/>
        </p:nvSpPr>
        <p:spPr>
          <a:xfrm>
            <a:off x="2275553" y="1223443"/>
            <a:ext cx="157086" cy="169057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BE3707C-D5EE-6FF6-C083-8DE8889EA320}"/>
              </a:ext>
            </a:extLst>
          </p:cNvPr>
          <p:cNvSpPr/>
          <p:nvPr/>
        </p:nvSpPr>
        <p:spPr>
          <a:xfrm>
            <a:off x="2017279" y="1223443"/>
            <a:ext cx="157086" cy="1690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F66E38-2B82-6D8D-0B7D-109006916C58}"/>
              </a:ext>
            </a:extLst>
          </p:cNvPr>
          <p:cNvSpPr txBox="1"/>
          <p:nvPr/>
        </p:nvSpPr>
        <p:spPr>
          <a:xfrm>
            <a:off x="4145556" y="1590154"/>
            <a:ext cx="43439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주력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미니멀하게</a:t>
            </a:r>
            <a:r>
              <a:rPr lang="ko-KR" altLang="en-US" dirty="0"/>
              <a:t> 할 일 제목</a:t>
            </a:r>
            <a:r>
              <a:rPr lang="en-US" altLang="ko-KR" dirty="0"/>
              <a:t>(</a:t>
            </a:r>
            <a:r>
              <a:rPr lang="ko-KR" altLang="en-US" dirty="0"/>
              <a:t>동물 이름</a:t>
            </a:r>
            <a:r>
              <a:rPr lang="en-US" altLang="ko-KR" dirty="0"/>
              <a:t>) </a:t>
            </a:r>
            <a:r>
              <a:rPr lang="ko-KR" altLang="en-US" dirty="0"/>
              <a:t>표시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0FECF0-0848-B7CD-8646-9A8A3C8FB5F6}"/>
              </a:ext>
            </a:extLst>
          </p:cNvPr>
          <p:cNvSpPr txBox="1"/>
          <p:nvPr/>
        </p:nvSpPr>
        <p:spPr>
          <a:xfrm>
            <a:off x="4700669" y="2594733"/>
            <a:ext cx="54063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클릭 시 달력으로 확대</a:t>
            </a:r>
            <a:endParaRPr lang="en-US" altLang="ko-KR" dirty="0"/>
          </a:p>
          <a:p>
            <a:r>
              <a:rPr lang="ko-KR" altLang="en-US" dirty="0"/>
              <a:t>할 일 하나당 배정받은 색으로 주력 및 달력에 색칠</a:t>
            </a:r>
            <a:endParaRPr lang="en-US" altLang="ko-K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02080C-3E88-0534-5A67-97AE20046D23}"/>
              </a:ext>
            </a:extLst>
          </p:cNvPr>
          <p:cNvSpPr txBox="1"/>
          <p:nvPr/>
        </p:nvSpPr>
        <p:spPr>
          <a:xfrm>
            <a:off x="4174583" y="5236736"/>
            <a:ext cx="504473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즐겨찾기 설정한 </a:t>
            </a:r>
            <a:r>
              <a:rPr lang="en-US" altLang="ko-KR" dirty="0"/>
              <a:t>3</a:t>
            </a:r>
            <a:r>
              <a:rPr lang="ko-KR" altLang="en-US" dirty="0"/>
              <a:t>개의 할 일</a:t>
            </a:r>
            <a:r>
              <a:rPr lang="en-US" altLang="ko-KR" dirty="0"/>
              <a:t>-</a:t>
            </a:r>
            <a:r>
              <a:rPr lang="ko-KR" altLang="en-US" dirty="0"/>
              <a:t>동물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성공 날짜가 많을 수록 채도 상승</a:t>
            </a:r>
            <a:r>
              <a:rPr lang="en-US" altLang="ko-KR" dirty="0"/>
              <a:t>, </a:t>
            </a:r>
            <a:r>
              <a:rPr lang="ko-KR" altLang="en-US" dirty="0"/>
              <a:t>표정 변화</a:t>
            </a:r>
            <a:endParaRPr lang="en-US" altLang="ko-K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AEFE0B-A09B-D8A7-C01B-8B274E0F22F5}"/>
              </a:ext>
            </a:extLst>
          </p:cNvPr>
          <p:cNvSpPr txBox="1"/>
          <p:nvPr/>
        </p:nvSpPr>
        <p:spPr>
          <a:xfrm>
            <a:off x="1053862" y="6071997"/>
            <a:ext cx="446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독서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69C90-A0AF-109C-EBA7-7AB285415383}"/>
              </a:ext>
            </a:extLst>
          </p:cNvPr>
          <p:cNvSpPr txBox="1"/>
          <p:nvPr/>
        </p:nvSpPr>
        <p:spPr>
          <a:xfrm>
            <a:off x="1958612" y="6071997"/>
            <a:ext cx="52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rgbClr val="E35D4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안약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DAA075-AB69-B5E3-33B9-E10A7DFE2A68}"/>
              </a:ext>
            </a:extLst>
          </p:cNvPr>
          <p:cNvSpPr txBox="1"/>
          <p:nvPr/>
        </p:nvSpPr>
        <p:spPr>
          <a:xfrm>
            <a:off x="2972682" y="6071998"/>
            <a:ext cx="446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rgbClr val="DF32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운동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C8CFDB-6764-FD0E-8210-B31B30417F38}"/>
              </a:ext>
            </a:extLst>
          </p:cNvPr>
          <p:cNvSpPr txBox="1"/>
          <p:nvPr/>
        </p:nvSpPr>
        <p:spPr>
          <a:xfrm>
            <a:off x="2882952" y="649343"/>
            <a:ext cx="279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메인 화면</a:t>
            </a:r>
            <a:endParaRPr lang="en-US" altLang="ko-KR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4C93AC9-843C-D0CD-DA42-7F64A666FD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9000" contras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0787" y="5171997"/>
            <a:ext cx="900000" cy="900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620E077-1AF5-E16C-05AE-D0571FBFF0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0185" y="5171997"/>
            <a:ext cx="900000" cy="900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7D0C0D8-E9D2-F548-6BC4-23D46019A7C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570" y="5171997"/>
            <a:ext cx="900000" cy="90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FD32C48-E985-F9CF-F3B3-F72A9C9E50C6}"/>
              </a:ext>
            </a:extLst>
          </p:cNvPr>
          <p:cNvSpPr txBox="1"/>
          <p:nvPr/>
        </p:nvSpPr>
        <p:spPr>
          <a:xfrm>
            <a:off x="10836870" y="1845733"/>
            <a:ext cx="923330" cy="40301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409032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1116</Words>
  <Application>Microsoft Office PowerPoint</Application>
  <PresentationFormat>와이드스크린</PresentationFormat>
  <Paragraphs>295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Söhne</vt:lpstr>
      <vt:lpstr>에스코어 드림 7 ExtraBold</vt:lpstr>
      <vt:lpstr>맑은 고딕</vt:lpstr>
      <vt:lpstr>더페이스샵 잉크립퀴드체</vt:lpstr>
      <vt:lpstr>에스코어 드림 5 Medium</vt:lpstr>
      <vt:lpstr>에스코어 드림 3 Light</vt:lpstr>
      <vt:lpstr>에스코어 드림 8 Heavy</vt:lpstr>
      <vt:lpstr>한컴 말랑말랑 Bold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 세인</cp:lastModifiedBy>
  <cp:revision>49</cp:revision>
  <cp:lastPrinted>2022-08-09T15:12:43Z</cp:lastPrinted>
  <dcterms:created xsi:type="dcterms:W3CDTF">2022-08-08T13:27:49Z</dcterms:created>
  <dcterms:modified xsi:type="dcterms:W3CDTF">2023-04-24T03:40:32Z</dcterms:modified>
</cp:coreProperties>
</file>